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05" r:id="rId2"/>
    <p:sldId id="2147483622" r:id="rId3"/>
    <p:sldId id="310" r:id="rId4"/>
    <p:sldId id="2147483618" r:id="rId5"/>
    <p:sldId id="2147483616" r:id="rId6"/>
    <p:sldId id="2147483621" r:id="rId7"/>
    <p:sldId id="311" r:id="rId8"/>
    <p:sldId id="28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9550"/>
    <a:srgbClr val="C28D77"/>
    <a:srgbClr val="002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32" autoAdjust="0"/>
    <p:restoredTop sz="96405"/>
  </p:normalViewPr>
  <p:slideViewPr>
    <p:cSldViewPr snapToGrid="0" snapToObjects="1" showGuides="1">
      <p:cViewPr>
        <p:scale>
          <a:sx n="100" d="100"/>
          <a:sy n="100" d="100"/>
        </p:scale>
        <p:origin x="221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9" d="100"/>
          <a:sy n="99" d="100"/>
        </p:scale>
        <p:origin x="369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51F0885-519F-2140-81CF-210F7B25B6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D48909E-368E-CB4C-9645-7B33099FF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8086DB-17F3-D143-84B7-6785B95D1431}" type="datetimeFigureOut">
              <a:rPr kumimoji="1" lang="zh-CN" altLang="en-US" smtClean="0"/>
              <a:t>2024/11/15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714A26D-6F20-0644-8EA0-13FA2084C0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B406BFD-1091-0040-BF1A-3A1ADF0B28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A845A-D161-814F-ADFA-373BFEEF08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4209506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0E4BA5-34B3-A44C-AEB1-6EFAB49E6D52}" type="datetimeFigureOut">
              <a:rPr kumimoji="1" lang="zh-CN" altLang="en-US" smtClean="0"/>
              <a:t>2024/11/15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2E862B-C71E-E94B-AC4F-5609ED8B15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1804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90E1C9E-B6DD-D843-9BC2-9820F21248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863" y="6175988"/>
            <a:ext cx="2732848" cy="277200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78014C46-AEE6-F4A8-28CC-63B79054709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0623" y="2772274"/>
            <a:ext cx="11282400" cy="748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单击此处编辑主标题</a:t>
            </a:r>
          </a:p>
        </p:txBody>
      </p:sp>
      <p:sp>
        <p:nvSpPr>
          <p:cNvPr id="12" name="副标题 2">
            <a:extLst>
              <a:ext uri="{FF2B5EF4-FFF2-40B4-BE49-F238E27FC236}">
                <a16:creationId xmlns:a16="http://schemas.microsoft.com/office/drawing/2014/main" id="{4E2F2162-293B-5B13-03DD-E4BF5C9715F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8000" y="3657600"/>
            <a:ext cx="11282400" cy="288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4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单击此处编辑副标题</a:t>
            </a:r>
          </a:p>
        </p:txBody>
      </p:sp>
    </p:spTree>
    <p:extLst>
      <p:ext uri="{BB962C8B-B14F-4D97-AF65-F5344CB8AC3E}">
        <p14:creationId xmlns:p14="http://schemas.microsoft.com/office/powerpoint/2010/main" val="198009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6F47719B-32CC-0243-8011-4D5AF9FB009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0625" y="3054600"/>
            <a:ext cx="11282400" cy="7488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000" b="1" i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THANKS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A69A77-C4CE-A96A-0AC7-D190FC7DAB1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863" y="6175988"/>
            <a:ext cx="2732848" cy="2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18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91ED22-B39A-A842-8BBB-B109D6342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0793" y="344653"/>
            <a:ext cx="11282028" cy="648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目录页</a:t>
            </a:r>
            <a:r>
              <a:rPr kumimoji="1" lang="en-US" altLang="zh-CN" dirty="0"/>
              <a:t>_1</a:t>
            </a:r>
            <a:endParaRPr kumimoji="1" lang="zh-CN" altLang="en-US" dirty="0"/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04606BC8-400D-ED7B-76B0-EAC101335A4F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460792" y="1052514"/>
            <a:ext cx="11282028" cy="5256212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Wingdings" pitchFamily="2" charset="2"/>
              <a:buChar char="l"/>
              <a:defRPr sz="16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lnSpc>
                <a:spcPct val="150000"/>
              </a:lnSpc>
              <a:buNone/>
              <a:defRPr sz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1</a:t>
            </a:r>
          </a:p>
          <a:p>
            <a:pPr lvl="0"/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2</a:t>
            </a:r>
          </a:p>
          <a:p>
            <a:pPr lvl="1"/>
            <a:r>
              <a:rPr kumimoji="1" lang="zh-CN" altLang="en-US" dirty="0"/>
              <a:t>章节小标题</a:t>
            </a:r>
            <a:r>
              <a:rPr kumimoji="1" lang="en-US" altLang="zh-CN" dirty="0"/>
              <a:t>2.1</a:t>
            </a:r>
          </a:p>
          <a:p>
            <a:pPr lvl="1"/>
            <a:r>
              <a:rPr kumimoji="1" lang="zh-CN" altLang="en-US" dirty="0"/>
              <a:t>章节小标题</a:t>
            </a:r>
            <a:r>
              <a:rPr kumimoji="1" lang="en-US" altLang="zh-CN" dirty="0"/>
              <a:t>2.2</a:t>
            </a:r>
          </a:p>
          <a:p>
            <a:pPr marL="171450" marR="0" lvl="0" indent="-1714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  <a:defRPr/>
            </a:pPr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3</a:t>
            </a:r>
          </a:p>
          <a:p>
            <a:pPr lvl="1"/>
            <a:r>
              <a:rPr kumimoji="1" lang="zh-CN" altLang="en-US" dirty="0"/>
              <a:t>章节小标题</a:t>
            </a:r>
            <a:r>
              <a:rPr kumimoji="1" lang="en-US" altLang="zh-CN" dirty="0"/>
              <a:t>3.1</a:t>
            </a:r>
          </a:p>
          <a:p>
            <a:pPr lvl="1"/>
            <a:r>
              <a:rPr kumimoji="1" lang="zh-CN" altLang="en-US" dirty="0"/>
              <a:t>章节小标题</a:t>
            </a:r>
            <a:r>
              <a:rPr kumimoji="1" lang="en-US" altLang="zh-CN" dirty="0"/>
              <a:t>3.2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章节小标题</a:t>
            </a:r>
            <a:r>
              <a:rPr kumimoji="1" lang="en-US" altLang="zh-CN" dirty="0"/>
              <a:t>3.3</a:t>
            </a:r>
          </a:p>
          <a:p>
            <a:pPr marL="171450" marR="0" lvl="0" indent="-1714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  <a:defRPr/>
            </a:pPr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4</a:t>
            </a:r>
          </a:p>
          <a:p>
            <a:pPr marL="171450" marR="0" lvl="0" indent="-1714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  <a:defRPr/>
            </a:pPr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5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97F86EC-BB11-014E-9569-1D52FA7C91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2000" y="6458400"/>
            <a:ext cx="1845556" cy="18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56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550" userDrawn="1">
          <p15:clr>
            <a:srgbClr val="A4A3A4"/>
          </p15:clr>
        </p15:guide>
        <p15:guide id="4" orient="horz" pos="663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91ED22-B39A-A842-8BBB-B109D6342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0793" y="344653"/>
            <a:ext cx="11282028" cy="648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目录页</a:t>
            </a:r>
            <a:r>
              <a:rPr kumimoji="1" lang="en-US" altLang="zh-CN" dirty="0"/>
              <a:t>_2</a:t>
            </a:r>
            <a:endParaRPr kumimoji="1" lang="zh-CN" altLang="en-US" dirty="0"/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11111AE2-6BCC-33A9-31F8-57A4FF785424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1049191" y="1766133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04606BC8-400D-ED7B-76B0-EAC101335A4F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049191" y="2078537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21" name="文本占位符 3">
            <a:extLst>
              <a:ext uri="{FF2B5EF4-FFF2-40B4-BE49-F238E27FC236}">
                <a16:creationId xmlns:a16="http://schemas.microsoft.com/office/drawing/2014/main" id="{D8521214-146E-7A04-33B3-08908371CF07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1049191" y="3993824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22" name="文本占位符 3">
            <a:extLst>
              <a:ext uri="{FF2B5EF4-FFF2-40B4-BE49-F238E27FC236}">
                <a16:creationId xmlns:a16="http://schemas.microsoft.com/office/drawing/2014/main" id="{BF48E8D5-9034-0A75-1A37-C11D30FD8167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1049191" y="4306228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62" name="文本占位符 3">
            <a:extLst>
              <a:ext uri="{FF2B5EF4-FFF2-40B4-BE49-F238E27FC236}">
                <a16:creationId xmlns:a16="http://schemas.microsoft.com/office/drawing/2014/main" id="{58ED5491-39E1-50EA-5E3D-B30F47F8755A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4946930" y="1767602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64" name="文本占位符 3">
            <a:extLst>
              <a:ext uri="{FF2B5EF4-FFF2-40B4-BE49-F238E27FC236}">
                <a16:creationId xmlns:a16="http://schemas.microsoft.com/office/drawing/2014/main" id="{4F622ECF-4F3D-9B18-BE44-19CCB98A7D6D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4946930" y="2077202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66" name="文本占位符 3">
            <a:extLst>
              <a:ext uri="{FF2B5EF4-FFF2-40B4-BE49-F238E27FC236}">
                <a16:creationId xmlns:a16="http://schemas.microsoft.com/office/drawing/2014/main" id="{85A6A433-EE77-F2B4-CEB5-BBF0A6DFF4ED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4946930" y="3993826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67" name="文本占位符 3">
            <a:extLst>
              <a:ext uri="{FF2B5EF4-FFF2-40B4-BE49-F238E27FC236}">
                <a16:creationId xmlns:a16="http://schemas.microsoft.com/office/drawing/2014/main" id="{EB96CAE5-EBCE-E682-433A-ABB6177B31FD}"/>
              </a:ext>
            </a:extLst>
          </p:cNvPr>
          <p:cNvSpPr>
            <a:spLocks noGrp="1"/>
          </p:cNvSpPr>
          <p:nvPr>
            <p:ph type="body" sz="half" idx="38" hasCustomPrompt="1"/>
          </p:nvPr>
        </p:nvSpPr>
        <p:spPr>
          <a:xfrm>
            <a:off x="4946930" y="4306230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97F86EC-BB11-014E-9569-1D52FA7C91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2000" y="6458400"/>
            <a:ext cx="1845556" cy="187200"/>
          </a:xfrm>
          <a:prstGeom prst="rect">
            <a:avLst/>
          </a:prstGeom>
        </p:spPr>
      </p:pic>
      <p:sp>
        <p:nvSpPr>
          <p:cNvPr id="23" name="文本占位符 3">
            <a:extLst>
              <a:ext uri="{FF2B5EF4-FFF2-40B4-BE49-F238E27FC236}">
                <a16:creationId xmlns:a16="http://schemas.microsoft.com/office/drawing/2014/main" id="{8BA8C8D4-10CB-E74C-A218-E2D53AADA30E}"/>
              </a:ext>
            </a:extLst>
          </p:cNvPr>
          <p:cNvSpPr>
            <a:spLocks noGrp="1"/>
          </p:cNvSpPr>
          <p:nvPr>
            <p:ph type="body" sz="half" idx="39" hasCustomPrompt="1"/>
          </p:nvPr>
        </p:nvSpPr>
        <p:spPr>
          <a:xfrm>
            <a:off x="9013445" y="1767600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24" name="文本占位符 3">
            <a:extLst>
              <a:ext uri="{FF2B5EF4-FFF2-40B4-BE49-F238E27FC236}">
                <a16:creationId xmlns:a16="http://schemas.microsoft.com/office/drawing/2014/main" id="{98A9343B-510B-C34B-8C43-0F87E2E82231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9013445" y="2077200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25" name="文本占位符 3">
            <a:extLst>
              <a:ext uri="{FF2B5EF4-FFF2-40B4-BE49-F238E27FC236}">
                <a16:creationId xmlns:a16="http://schemas.microsoft.com/office/drawing/2014/main" id="{8DA16E86-38DF-9D48-AABA-F51F3F4D79C9}"/>
              </a:ext>
            </a:extLst>
          </p:cNvPr>
          <p:cNvSpPr>
            <a:spLocks noGrp="1"/>
          </p:cNvSpPr>
          <p:nvPr>
            <p:ph type="body" sz="half" idx="41" hasCustomPrompt="1"/>
          </p:nvPr>
        </p:nvSpPr>
        <p:spPr>
          <a:xfrm>
            <a:off x="9013445" y="3993824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26" name="文本占位符 3">
            <a:extLst>
              <a:ext uri="{FF2B5EF4-FFF2-40B4-BE49-F238E27FC236}">
                <a16:creationId xmlns:a16="http://schemas.microsoft.com/office/drawing/2014/main" id="{2EFE56E9-1775-324F-89F7-A85684A76A52}"/>
              </a:ext>
            </a:extLst>
          </p:cNvPr>
          <p:cNvSpPr>
            <a:spLocks noGrp="1"/>
          </p:cNvSpPr>
          <p:nvPr>
            <p:ph type="body" sz="half" idx="42" hasCustomPrompt="1"/>
          </p:nvPr>
        </p:nvSpPr>
        <p:spPr>
          <a:xfrm>
            <a:off x="9013445" y="4306228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7048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550" userDrawn="1">
          <p15:clr>
            <a:srgbClr val="A4A3A4"/>
          </p15:clr>
        </p15:guide>
        <p15:guide id="4" orient="horz" pos="663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标题_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六边形 7">
            <a:extLst>
              <a:ext uri="{FF2B5EF4-FFF2-40B4-BE49-F238E27FC236}">
                <a16:creationId xmlns:a16="http://schemas.microsoft.com/office/drawing/2014/main" id="{915D22FF-C59E-4E24-A97D-EE71D4F78374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39284" y="6472124"/>
            <a:ext cx="191360" cy="16560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DD92C66-97B6-A844-B883-C98DB502B2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0623" y="3054600"/>
            <a:ext cx="11282400" cy="748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 i="0"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单击此处编辑章节标题</a:t>
            </a:r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BA9DB0D0-10E2-A93C-3456-7F5784D66B78}"/>
              </a:ext>
            </a:extLst>
          </p:cNvPr>
          <p:cNvSpPr txBox="1">
            <a:spLocks/>
          </p:cNvSpPr>
          <p:nvPr userDrawn="1"/>
        </p:nvSpPr>
        <p:spPr>
          <a:xfrm>
            <a:off x="446400" y="6372000"/>
            <a:ext cx="379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600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44DB698-1414-D798-8092-30E4BAA62D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338" y="6458400"/>
            <a:ext cx="1845555" cy="18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127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60" userDrawn="1">
          <p15:clr>
            <a:srgbClr val="A4A3A4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标题_蓝底">
    <p:bg>
      <p:bgPr>
        <a:gradFill>
          <a:gsLst>
            <a:gs pos="0">
              <a:srgbClr val="3165F3"/>
            </a:gs>
            <a:gs pos="100000">
              <a:srgbClr val="002FA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D92C66-97B6-A844-B883-C98DB502B2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157" y="3054600"/>
            <a:ext cx="11282400" cy="748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单击此处编辑章节标题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F5F9644-E5B9-B20E-9298-0C36B8DEF3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000" y="6458400"/>
            <a:ext cx="1845556" cy="187200"/>
          </a:xfrm>
          <a:prstGeom prst="rect">
            <a:avLst/>
          </a:prstGeom>
        </p:spPr>
      </p:pic>
      <p:sp>
        <p:nvSpPr>
          <p:cNvPr id="4" name="六边形 3">
            <a:extLst>
              <a:ext uri="{FF2B5EF4-FFF2-40B4-BE49-F238E27FC236}">
                <a16:creationId xmlns:a16="http://schemas.microsoft.com/office/drawing/2014/main" id="{A8BD0578-72CF-BCFA-5E31-668F2518E2BD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40000" y="6472800"/>
            <a:ext cx="192096" cy="165600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F092C66F-436F-A7B3-5383-B0EE49A2E7F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446400" y="6372983"/>
            <a:ext cx="379156" cy="365125"/>
          </a:xfrm>
          <a:prstGeom prst="rect">
            <a:avLst/>
          </a:prstGeom>
        </p:spPr>
        <p:txBody>
          <a:bodyPr anchor="ctr" anchorCtr="1"/>
          <a:lstStyle>
            <a:lvl1pPr algn="ctr">
              <a:defRPr sz="600" b="0" i="0">
                <a:solidFill>
                  <a:srgbClr val="002FA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46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A4A3A4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832EF9E-4894-6904-212B-EBCEFC3120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338" y="6458400"/>
            <a:ext cx="1845555" cy="1872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D91ED22-B39A-A842-8BBB-B109D6342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0793" y="344653"/>
            <a:ext cx="11282028" cy="648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 i="0"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单击此处编辑标题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08B882-490F-144E-8AF4-0866009AA5C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60800" y="1065600"/>
            <a:ext cx="11282028" cy="28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400" b="0" i="0"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单击此处编辑副标题</a:t>
            </a: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8F52F4AF-64E1-5D4F-8107-A54C001C30AA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460793" y="1440844"/>
            <a:ext cx="11282028" cy="486788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正文内容</a:t>
            </a:r>
          </a:p>
        </p:txBody>
      </p:sp>
      <p:sp>
        <p:nvSpPr>
          <p:cNvPr id="6" name="六边形 5">
            <a:extLst>
              <a:ext uri="{FF2B5EF4-FFF2-40B4-BE49-F238E27FC236}">
                <a16:creationId xmlns:a16="http://schemas.microsoft.com/office/drawing/2014/main" id="{B51DBB72-9D19-CA9A-964C-5DB6477B20B2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39284" y="6472124"/>
            <a:ext cx="191360" cy="16560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BA052F24-A617-98AB-093D-7D13A27DE6EF}"/>
              </a:ext>
            </a:extLst>
          </p:cNvPr>
          <p:cNvSpPr txBox="1">
            <a:spLocks/>
          </p:cNvSpPr>
          <p:nvPr userDrawn="1"/>
        </p:nvSpPr>
        <p:spPr>
          <a:xfrm>
            <a:off x="446400" y="6372000"/>
            <a:ext cx="379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600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42120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550" userDrawn="1">
          <p15:clr>
            <a:srgbClr val="A4A3A4"/>
          </p15:clr>
        </p15:guide>
        <p15:guide id="4" orient="horz" pos="663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蓝底">
    <p:bg>
      <p:bgPr>
        <a:gradFill>
          <a:gsLst>
            <a:gs pos="0">
              <a:srgbClr val="3165F3"/>
            </a:gs>
            <a:gs pos="100000">
              <a:srgbClr val="002FA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6C8314B-828B-CDAF-07C5-34CB1A2F3C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000" y="6458400"/>
            <a:ext cx="1845556" cy="187200"/>
          </a:xfrm>
          <a:prstGeom prst="rect">
            <a:avLst/>
          </a:prstGeom>
        </p:spPr>
      </p:pic>
      <p:sp>
        <p:nvSpPr>
          <p:cNvPr id="8" name="六边形 7">
            <a:extLst>
              <a:ext uri="{FF2B5EF4-FFF2-40B4-BE49-F238E27FC236}">
                <a16:creationId xmlns:a16="http://schemas.microsoft.com/office/drawing/2014/main" id="{81DCD0C9-0454-8B1E-84B9-AF832B9F5EB0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40000" y="6472800"/>
            <a:ext cx="192096" cy="165600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id="{AA67A857-F526-73BA-FA26-B94C5512CE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446400" y="6372983"/>
            <a:ext cx="379156" cy="365125"/>
          </a:xfrm>
          <a:prstGeom prst="rect">
            <a:avLst/>
          </a:prstGeom>
        </p:spPr>
        <p:txBody>
          <a:bodyPr anchor="ctr" anchorCtr="1"/>
          <a:lstStyle>
            <a:lvl1pPr algn="ctr">
              <a:defRPr sz="600" b="0" i="0">
                <a:solidFill>
                  <a:srgbClr val="002FA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0B68589-EC1E-F30C-E7C1-D7EEC29956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0793" y="344653"/>
            <a:ext cx="11282028" cy="648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单击此处编辑标题</a:t>
            </a:r>
          </a:p>
        </p:txBody>
      </p:sp>
      <p:sp>
        <p:nvSpPr>
          <p:cNvPr id="9" name="文本占位符 3">
            <a:extLst>
              <a:ext uri="{FF2B5EF4-FFF2-40B4-BE49-F238E27FC236}">
                <a16:creationId xmlns:a16="http://schemas.microsoft.com/office/drawing/2014/main" id="{2F8AA5AF-5B12-5AFB-2586-266C7B6C05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60800" y="1065600"/>
            <a:ext cx="11282028" cy="28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4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单击此处编辑副标题</a:t>
            </a:r>
          </a:p>
        </p:txBody>
      </p:sp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2BC87F01-7F75-245F-5C25-FBC0D965B196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460793" y="1440000"/>
            <a:ext cx="11282028" cy="48672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正文内容</a:t>
            </a:r>
          </a:p>
        </p:txBody>
      </p:sp>
    </p:spTree>
    <p:extLst>
      <p:ext uri="{BB962C8B-B14F-4D97-AF65-F5344CB8AC3E}">
        <p14:creationId xmlns:p14="http://schemas.microsoft.com/office/powerpoint/2010/main" val="3008535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550" userDrawn="1">
          <p15:clr>
            <a:srgbClr val="A4A3A4"/>
          </p15:clr>
        </p15:guide>
        <p15:guide id="5" orient="horz" pos="663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_带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7ED2E00-AC2E-D6DB-4554-66491CAB1F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338" y="6458400"/>
            <a:ext cx="1845555" cy="187200"/>
          </a:xfrm>
          <a:prstGeom prst="rect">
            <a:avLst/>
          </a:prstGeom>
        </p:spPr>
      </p:pic>
      <p:sp>
        <p:nvSpPr>
          <p:cNvPr id="8" name="六边形 7">
            <a:extLst>
              <a:ext uri="{FF2B5EF4-FFF2-40B4-BE49-F238E27FC236}">
                <a16:creationId xmlns:a16="http://schemas.microsoft.com/office/drawing/2014/main" id="{BCADD38B-8A83-594B-826C-655E4046A6EF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39284" y="6472124"/>
            <a:ext cx="191360" cy="16560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C797629F-E09E-BE49-E352-3719E8870ABC}"/>
              </a:ext>
            </a:extLst>
          </p:cNvPr>
          <p:cNvSpPr txBox="1">
            <a:spLocks/>
          </p:cNvSpPr>
          <p:nvPr userDrawn="1"/>
        </p:nvSpPr>
        <p:spPr>
          <a:xfrm>
            <a:off x="446400" y="6372000"/>
            <a:ext cx="379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600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48366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0" userDrawn="1">
          <p15:clr>
            <a:srgbClr val="A4A3A4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_无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六边形 1">
            <a:extLst>
              <a:ext uri="{FF2B5EF4-FFF2-40B4-BE49-F238E27FC236}">
                <a16:creationId xmlns:a16="http://schemas.microsoft.com/office/drawing/2014/main" id="{7E0E4024-3BFC-215E-1C8A-906DCFD7345B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39284" y="6472124"/>
            <a:ext cx="191360" cy="16560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21B17B6D-5E44-59ED-7C03-E40903D30867}"/>
              </a:ext>
            </a:extLst>
          </p:cNvPr>
          <p:cNvSpPr txBox="1">
            <a:spLocks/>
          </p:cNvSpPr>
          <p:nvPr userDrawn="1"/>
        </p:nvSpPr>
        <p:spPr>
          <a:xfrm>
            <a:off x="446400" y="6372000"/>
            <a:ext cx="379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600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32133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0" userDrawn="1">
          <p15:clr>
            <a:srgbClr val="A4A3A4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0334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9" r:id="rId2"/>
    <p:sldLayoutId id="2147483670" r:id="rId3"/>
    <p:sldLayoutId id="2147483660" r:id="rId4"/>
    <p:sldLayoutId id="2147483662" r:id="rId5"/>
    <p:sldLayoutId id="2147483657" r:id="rId6"/>
    <p:sldLayoutId id="2147483661" r:id="rId7"/>
    <p:sldLayoutId id="2147483655" r:id="rId8"/>
    <p:sldLayoutId id="2147483671" r:id="rId9"/>
    <p:sldLayoutId id="214748366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65" userDrawn="1">
          <p15:clr>
            <a:srgbClr val="A4A3A4"/>
          </p15:clr>
        </p15:guide>
        <p15:guide id="2" pos="347" userDrawn="1">
          <p15:clr>
            <a:srgbClr val="A4A3A4"/>
          </p15:clr>
        </p15:guide>
        <p15:guide id="3" pos="7333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slideLayout" Target="../slideLayouts/slideLayout7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image" Target="../media/image12.png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E36969-DFFA-8171-3B5C-5AA45AAF99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/>
              <a:t>A-Ops </a:t>
            </a:r>
            <a:r>
              <a:rPr lang="en-US" altLang="zh-CN" dirty="0"/>
              <a:t>3.0 AI</a:t>
            </a:r>
            <a:r>
              <a:rPr lang="zh-CN" altLang="en-US" dirty="0"/>
              <a:t>智能运维平台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B0D3307-9B42-99B3-8BA3-10D8905F05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1278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弧形 643">
            <a:extLst>
              <a:ext uri="{FF2B5EF4-FFF2-40B4-BE49-F238E27FC236}">
                <a16:creationId xmlns:a16="http://schemas.microsoft.com/office/drawing/2014/main" id="{56A0C85C-D18E-4A5D-94E0-B0688F9C7C76}"/>
              </a:ext>
            </a:extLst>
          </p:cNvPr>
          <p:cNvSpPr/>
          <p:nvPr/>
        </p:nvSpPr>
        <p:spPr>
          <a:xfrm rot="8056071">
            <a:off x="562046" y="-8505528"/>
            <a:ext cx="11600595" cy="10897102"/>
          </a:xfrm>
          <a:prstGeom prst="arc">
            <a:avLst>
              <a:gd name="adj1" fmla="val 16867239"/>
              <a:gd name="adj2" fmla="val 21143662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0011" tIns="45006" rIns="90011" bIns="45006" numCol="1" spcCol="0" rtlCol="0" fromWordArt="0" anchor="ctr" anchorCtr="0" forceAA="0" compatLnSpc="1">
            <a:noAutofit/>
          </a:bodyPr>
          <a:lstStyle/>
          <a:p>
            <a:pPr algn="ctr" defTabSz="900209">
              <a:defRPr/>
            </a:pPr>
            <a:endParaRPr lang="zh-CN" altLang="en-US" sz="1772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  <a:sym typeface="FZLanTingHeiS-R-GB"/>
            </a:endParaRPr>
          </a:p>
        </p:txBody>
      </p:sp>
      <p:sp>
        <p:nvSpPr>
          <p:cNvPr id="645" name="文本框 644">
            <a:extLst>
              <a:ext uri="{FF2B5EF4-FFF2-40B4-BE49-F238E27FC236}">
                <a16:creationId xmlns:a16="http://schemas.microsoft.com/office/drawing/2014/main" id="{99ABC185-1F23-47D7-885A-DBB3FA6F7B83}"/>
              </a:ext>
            </a:extLst>
          </p:cNvPr>
          <p:cNvSpPr txBox="1"/>
          <p:nvPr/>
        </p:nvSpPr>
        <p:spPr>
          <a:xfrm>
            <a:off x="5243408" y="1019487"/>
            <a:ext cx="1584088" cy="3357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00209"/>
            <a:r>
              <a:rPr lang="en-US" altLang="zh-CN" sz="1582" b="1" kern="0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FZLanTingHeiS-R-GB"/>
                <a:ea typeface="Source Han Sans CN" charset="-122"/>
                <a:sym typeface="FZLanTingHeiS-R-GB"/>
              </a:rPr>
              <a:t>AI</a:t>
            </a:r>
            <a:r>
              <a:rPr lang="zh-CN" altLang="en-US" sz="1582" b="1" kern="0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FZLanTingHeiS-R-GB"/>
                <a:ea typeface="Source Han Sans CN" charset="-122"/>
                <a:sym typeface="FZLanTingHeiS-R-GB"/>
              </a:rPr>
              <a:t>智能运维平台</a:t>
            </a:r>
          </a:p>
        </p:txBody>
      </p:sp>
      <p:pic>
        <p:nvPicPr>
          <p:cNvPr id="646" name="图片 645">
            <a:extLst>
              <a:ext uri="{FF2B5EF4-FFF2-40B4-BE49-F238E27FC236}">
                <a16:creationId xmlns:a16="http://schemas.microsoft.com/office/drawing/2014/main" id="{4AC87B98-821A-4222-9984-5630B2F61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689" y="1416804"/>
            <a:ext cx="3150945" cy="852451"/>
          </a:xfrm>
          <a:prstGeom prst="rect">
            <a:avLst/>
          </a:prstGeom>
        </p:spPr>
      </p:pic>
      <p:sp>
        <p:nvSpPr>
          <p:cNvPr id="647" name="Rectangle 139">
            <a:extLst>
              <a:ext uri="{FF2B5EF4-FFF2-40B4-BE49-F238E27FC236}">
                <a16:creationId xmlns:a16="http://schemas.microsoft.com/office/drawing/2014/main" id="{4BF05ECE-8B74-45A9-A348-72D215BB40D8}"/>
              </a:ext>
            </a:extLst>
          </p:cNvPr>
          <p:cNvSpPr/>
          <p:nvPr/>
        </p:nvSpPr>
        <p:spPr>
          <a:xfrm>
            <a:off x="681986" y="2422048"/>
            <a:ext cx="2632880" cy="3916786"/>
          </a:xfrm>
          <a:prstGeom prst="rect">
            <a:avLst/>
          </a:prstGeom>
          <a:solidFill>
            <a:srgbClr val="D3DBE8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vertOverflow="overflow" horzOverflow="overflow" vert="horz" wrap="square" lIns="49834" tIns="0" rIns="49834" bIns="0" numCol="1" spcCol="0" rtlCol="0" fromWordArt="0" anchor="t" anchorCtr="0" forceAA="0" compatLnSpc="1">
            <a:noAutofit/>
          </a:bodyPr>
          <a:lstStyle/>
          <a:p>
            <a:pPr algn="ctr" defTabSz="316591">
              <a:lnSpc>
                <a:spcPct val="120000"/>
              </a:lnSpc>
              <a:defRPr/>
            </a:pPr>
            <a:r>
              <a:rPr lang="zh-CN" altLang="en-US" sz="1582" b="1" kern="0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FZLanTingHeiS-R-GB"/>
                <a:ea typeface="Source Han Sans CN" charset="-122"/>
                <a:sym typeface="FZLanTingHeiS-R-GB"/>
              </a:rPr>
              <a:t>漏洞修复</a:t>
            </a:r>
          </a:p>
        </p:txBody>
      </p:sp>
      <p:sp>
        <p:nvSpPr>
          <p:cNvPr id="648" name="文本框 647">
            <a:extLst>
              <a:ext uri="{FF2B5EF4-FFF2-40B4-BE49-F238E27FC236}">
                <a16:creationId xmlns:a16="http://schemas.microsoft.com/office/drawing/2014/main" id="{E47D608C-D4A4-4986-AFFE-DCBDEE7690AD}"/>
              </a:ext>
            </a:extLst>
          </p:cNvPr>
          <p:cNvSpPr txBox="1"/>
          <p:nvPr/>
        </p:nvSpPr>
        <p:spPr>
          <a:xfrm>
            <a:off x="939045" y="4795175"/>
            <a:ext cx="1545936" cy="9123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1315" indent="-281315" defTabSz="900209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6" kern="0" dirty="0">
                <a:gradFill flip="none" rotWithShape="1">
                  <a:gsLst>
                    <a:gs pos="0">
                      <a:srgbClr val="75DFFF"/>
                    </a:gs>
                    <a:gs pos="99000">
                      <a:srgbClr val="3F86FF"/>
                    </a:gs>
                  </a:gsLst>
                  <a:lin ang="3600000" scaled="0"/>
                </a:gradFill>
                <a:latin typeface="Source Han Sans CN Bold Bold"/>
                <a:sym typeface="FZLanTingHeiS-R-GB"/>
              </a:rPr>
              <a:t>自动巡检</a:t>
            </a:r>
            <a:endParaRPr lang="en-US" altLang="zh-CN" sz="1406" kern="0" dirty="0">
              <a:gradFill flip="none" rotWithShape="1">
                <a:gsLst>
                  <a:gs pos="0">
                    <a:srgbClr val="75DFFF"/>
                  </a:gs>
                  <a:gs pos="99000">
                    <a:srgbClr val="3F86FF"/>
                  </a:gs>
                </a:gsLst>
                <a:lin ang="3600000" scaled="0"/>
              </a:gradFill>
              <a:latin typeface="Source Han Sans CN Bold Bold"/>
              <a:sym typeface="FZLanTingHeiS-R-GB"/>
            </a:endParaRPr>
          </a:p>
          <a:p>
            <a:pPr marL="281315" indent="-281315" defTabSz="900209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6" kern="0" dirty="0">
                <a:gradFill flip="none" rotWithShape="1">
                  <a:gsLst>
                    <a:gs pos="0">
                      <a:srgbClr val="75DFFF"/>
                    </a:gs>
                    <a:gs pos="99000">
                      <a:srgbClr val="3F86FF"/>
                    </a:gs>
                  </a:gsLst>
                  <a:lin ang="3600000" scaled="0"/>
                </a:gradFill>
                <a:latin typeface="Source Han Sans CN Bold Bold"/>
                <a:sym typeface="FZLanTingHeiS-R-GB"/>
              </a:rPr>
              <a:t>智能修复推荐</a:t>
            </a:r>
            <a:endParaRPr lang="en-US" altLang="zh-CN" sz="1406" kern="0" dirty="0">
              <a:gradFill flip="none" rotWithShape="1">
                <a:gsLst>
                  <a:gs pos="0">
                    <a:srgbClr val="75DFFF"/>
                  </a:gs>
                  <a:gs pos="99000">
                    <a:srgbClr val="3F86FF"/>
                  </a:gs>
                </a:gsLst>
                <a:lin ang="3600000" scaled="0"/>
              </a:gradFill>
              <a:latin typeface="Source Han Sans CN Bold Bold"/>
              <a:sym typeface="FZLanTingHeiS-R-GB"/>
            </a:endParaRPr>
          </a:p>
          <a:p>
            <a:pPr marL="281315" indent="-281315" defTabSz="900209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6" kern="0" dirty="0">
                <a:gradFill flip="none" rotWithShape="1">
                  <a:gsLst>
                    <a:gs pos="0">
                      <a:srgbClr val="75DFFF"/>
                    </a:gs>
                    <a:gs pos="99000">
                      <a:srgbClr val="3F86FF"/>
                    </a:gs>
                  </a:gsLst>
                  <a:lin ang="3600000" scaled="0"/>
                </a:gradFill>
                <a:latin typeface="Source Han Sans CN Bold Bold"/>
                <a:sym typeface="FZLanTingHeiS-R-GB"/>
              </a:rPr>
              <a:t>热修复无感</a:t>
            </a:r>
            <a:endParaRPr lang="en-US" altLang="zh-CN" sz="1406" kern="0" dirty="0">
              <a:gradFill flip="none" rotWithShape="1">
                <a:gsLst>
                  <a:gs pos="0">
                    <a:srgbClr val="75DFFF"/>
                  </a:gs>
                  <a:gs pos="99000">
                    <a:srgbClr val="3F86FF"/>
                  </a:gs>
                </a:gsLst>
                <a:lin ang="3600000" scaled="0"/>
              </a:gradFill>
              <a:latin typeface="Source Han Sans CN Bold Bold"/>
              <a:sym typeface="FZLanTingHeiS-R-GB"/>
            </a:endParaRPr>
          </a:p>
        </p:txBody>
      </p:sp>
      <p:sp>
        <p:nvSpPr>
          <p:cNvPr id="649" name="Rectangle 139">
            <a:extLst>
              <a:ext uri="{FF2B5EF4-FFF2-40B4-BE49-F238E27FC236}">
                <a16:creationId xmlns:a16="http://schemas.microsoft.com/office/drawing/2014/main" id="{DA79B769-7A15-4B68-85B0-29C885DF8FB4}"/>
              </a:ext>
            </a:extLst>
          </p:cNvPr>
          <p:cNvSpPr/>
          <p:nvPr/>
        </p:nvSpPr>
        <p:spPr>
          <a:xfrm>
            <a:off x="4642234" y="2688659"/>
            <a:ext cx="2632880" cy="3916786"/>
          </a:xfrm>
          <a:prstGeom prst="rect">
            <a:avLst/>
          </a:prstGeom>
          <a:solidFill>
            <a:srgbClr val="D3DBE8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vertOverflow="overflow" horzOverflow="overflow" vert="horz" wrap="square" lIns="49834" tIns="0" rIns="49834" bIns="0" numCol="1" spcCol="0" rtlCol="0" fromWordArt="0" anchor="t" anchorCtr="0" forceAA="0" compatLnSpc="1">
            <a:noAutofit/>
          </a:bodyPr>
          <a:lstStyle/>
          <a:p>
            <a:pPr algn="ctr" defTabSz="316591">
              <a:lnSpc>
                <a:spcPct val="120000"/>
              </a:lnSpc>
              <a:defRPr/>
            </a:pPr>
            <a:r>
              <a:rPr lang="zh-CN" altLang="en-US" sz="1582" b="1" kern="0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FZLanTingHeiS-R-GB"/>
                <a:ea typeface="Source Han Sans CN" charset="-122"/>
                <a:sym typeface="FZLanTingHeiS-R-GB"/>
              </a:rPr>
              <a:t>日志异常检测</a:t>
            </a:r>
          </a:p>
        </p:txBody>
      </p:sp>
      <p:sp>
        <p:nvSpPr>
          <p:cNvPr id="650" name="文本框 649">
            <a:extLst>
              <a:ext uri="{FF2B5EF4-FFF2-40B4-BE49-F238E27FC236}">
                <a16:creationId xmlns:a16="http://schemas.microsoft.com/office/drawing/2014/main" id="{0696ECCD-1EEA-4D39-9721-F2DC5C428ECF}"/>
              </a:ext>
            </a:extLst>
          </p:cNvPr>
          <p:cNvSpPr txBox="1"/>
          <p:nvPr/>
        </p:nvSpPr>
        <p:spPr>
          <a:xfrm>
            <a:off x="4808748" y="4937137"/>
            <a:ext cx="1905009" cy="11935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800100" indent="-800100" algn="l" defTabSz="2560320" hangingPunct="1">
              <a:buFont typeface="Arial" panose="020B0604020202020204" pitchFamily="34" charset="0"/>
              <a:buChar char="•"/>
              <a:defRPr sz="4000">
                <a:gradFill flip="none" rotWithShape="1">
                  <a:gsLst>
                    <a:gs pos="0">
                      <a:srgbClr val="75DFFF"/>
                    </a:gs>
                    <a:gs pos="99000">
                      <a:srgbClr val="3F86FF"/>
                    </a:gs>
                  </a:gsLst>
                  <a:lin ang="3600000" scaled="0"/>
                </a:gradFill>
                <a:latin typeface="Source Han Sans CN Bold Bold"/>
              </a:defRPr>
            </a:lvl1pPr>
          </a:lstStyle>
          <a:p>
            <a:pPr marL="281315" indent="-281315" defTabSz="900209">
              <a:lnSpc>
                <a:spcPct val="130000"/>
              </a:lnSpc>
            </a:pPr>
            <a:r>
              <a:rPr lang="zh-CN" altLang="en-US" sz="1406" kern="0" dirty="0">
                <a:sym typeface="FZLanTingHeiS-R-GB"/>
              </a:rPr>
              <a:t>基于大模型训练</a:t>
            </a:r>
            <a:endParaRPr lang="en-US" altLang="zh-CN" sz="1406" kern="0" dirty="0">
              <a:sym typeface="FZLanTingHeiS-R-GB"/>
            </a:endParaRPr>
          </a:p>
          <a:p>
            <a:pPr marL="281315" indent="-281315" defTabSz="900209">
              <a:lnSpc>
                <a:spcPct val="130000"/>
              </a:lnSpc>
            </a:pPr>
            <a:r>
              <a:rPr lang="zh-CN" altLang="en-US" sz="1406" kern="0" dirty="0">
                <a:sym typeface="FZLanTingHeiS-R-GB"/>
              </a:rPr>
              <a:t>无需依赖专家标注</a:t>
            </a:r>
            <a:endParaRPr lang="en-US" altLang="zh-CN" sz="1406" kern="0" dirty="0">
              <a:sym typeface="FZLanTingHeiS-R-GB"/>
            </a:endParaRPr>
          </a:p>
          <a:p>
            <a:pPr marL="281315" indent="-281315" defTabSz="900209">
              <a:lnSpc>
                <a:spcPct val="130000"/>
              </a:lnSpc>
            </a:pPr>
            <a:r>
              <a:rPr lang="zh-CN" altLang="en-US" sz="1406" kern="0" dirty="0">
                <a:sym typeface="FZLanTingHeiS-R-GB"/>
              </a:rPr>
              <a:t>历史案例推荐</a:t>
            </a:r>
            <a:endParaRPr lang="en-US" altLang="zh-CN" sz="1406" kern="0" dirty="0">
              <a:sym typeface="FZLanTingHeiS-R-GB"/>
            </a:endParaRPr>
          </a:p>
          <a:p>
            <a:pPr marL="281315" indent="-281315" defTabSz="900209">
              <a:lnSpc>
                <a:spcPct val="130000"/>
              </a:lnSpc>
            </a:pPr>
            <a:r>
              <a:rPr lang="zh-CN" altLang="en-US" sz="1406" kern="0" dirty="0">
                <a:sym typeface="FZLanTingHeiS-R-GB"/>
              </a:rPr>
              <a:t>自动代码溯源</a:t>
            </a:r>
            <a:endParaRPr lang="en-US" altLang="zh-CN" sz="1406" kern="0" dirty="0">
              <a:sym typeface="FZLanTingHeiS-R-GB"/>
            </a:endParaRPr>
          </a:p>
        </p:txBody>
      </p:sp>
      <p:sp>
        <p:nvSpPr>
          <p:cNvPr id="651" name="Rectangle 139">
            <a:extLst>
              <a:ext uri="{FF2B5EF4-FFF2-40B4-BE49-F238E27FC236}">
                <a16:creationId xmlns:a16="http://schemas.microsoft.com/office/drawing/2014/main" id="{C8622440-65B4-4D0B-AE74-FBBCADF7346B}"/>
              </a:ext>
            </a:extLst>
          </p:cNvPr>
          <p:cNvSpPr/>
          <p:nvPr/>
        </p:nvSpPr>
        <p:spPr>
          <a:xfrm>
            <a:off x="8578302" y="2378988"/>
            <a:ext cx="2632880" cy="3916786"/>
          </a:xfrm>
          <a:prstGeom prst="rect">
            <a:avLst/>
          </a:prstGeom>
          <a:solidFill>
            <a:srgbClr val="D3DBE8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vertOverflow="overflow" horzOverflow="overflow" vert="horz" wrap="square" lIns="49834" tIns="0" rIns="49834" bIns="0" numCol="1" spcCol="0" rtlCol="0" fromWordArt="0" anchor="t" anchorCtr="0" forceAA="0" compatLnSpc="1">
            <a:noAutofit/>
          </a:bodyPr>
          <a:lstStyle/>
          <a:p>
            <a:pPr algn="ctr" defTabSz="316591">
              <a:lnSpc>
                <a:spcPct val="120000"/>
              </a:lnSpc>
              <a:defRPr/>
            </a:pPr>
            <a:r>
              <a:rPr lang="zh-CN" altLang="en-US" sz="1582" b="1" kern="0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FZLanTingHeiS-R-GB"/>
                <a:ea typeface="Source Han Sans CN" charset="-122"/>
                <a:sym typeface="FZLanTingHeiS-R-GB"/>
              </a:rPr>
              <a:t>维护自动化</a:t>
            </a:r>
          </a:p>
        </p:txBody>
      </p:sp>
      <p:sp>
        <p:nvSpPr>
          <p:cNvPr id="652" name="矩形 651">
            <a:extLst>
              <a:ext uri="{FF2B5EF4-FFF2-40B4-BE49-F238E27FC236}">
                <a16:creationId xmlns:a16="http://schemas.microsoft.com/office/drawing/2014/main" id="{3621F59C-ADF7-4254-A95C-7619C94E5760}"/>
              </a:ext>
            </a:extLst>
          </p:cNvPr>
          <p:cNvSpPr/>
          <p:nvPr/>
        </p:nvSpPr>
        <p:spPr>
          <a:xfrm>
            <a:off x="8774908" y="4610203"/>
            <a:ext cx="2359751" cy="11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1315" indent="-281315" defTabSz="900209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6" kern="0" dirty="0">
                <a:gradFill flip="none" rotWithShape="1">
                  <a:gsLst>
                    <a:gs pos="0">
                      <a:srgbClr val="75DFFF"/>
                    </a:gs>
                    <a:gs pos="99000">
                      <a:srgbClr val="3F86FF"/>
                    </a:gs>
                  </a:gsLst>
                  <a:lin ang="3600000" scaled="0"/>
                </a:gradFill>
                <a:latin typeface="Source Han Sans CN Bold Bold"/>
                <a:sym typeface="FZLanTingHeiS-R-GB"/>
              </a:rPr>
              <a:t>维护操作可视化，自动化</a:t>
            </a:r>
            <a:endParaRPr lang="en-US" altLang="zh-CN" sz="1406" kern="0" dirty="0">
              <a:gradFill flip="none" rotWithShape="1">
                <a:gsLst>
                  <a:gs pos="0">
                    <a:srgbClr val="75DFFF"/>
                  </a:gs>
                  <a:gs pos="99000">
                    <a:srgbClr val="3F86FF"/>
                  </a:gs>
                </a:gsLst>
                <a:lin ang="3600000" scaled="0"/>
              </a:gradFill>
              <a:latin typeface="Source Han Sans CN Bold Bold"/>
              <a:sym typeface="FZLanTingHeiS-R-GB"/>
            </a:endParaRPr>
          </a:p>
          <a:p>
            <a:pPr marL="281315" indent="-281315" defTabSz="900209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6" kern="0" dirty="0">
                <a:gradFill flip="none" rotWithShape="1">
                  <a:gsLst>
                    <a:gs pos="0">
                      <a:srgbClr val="75DFFF"/>
                    </a:gs>
                    <a:gs pos="99000">
                      <a:srgbClr val="3F86FF"/>
                    </a:gs>
                  </a:gsLst>
                  <a:lin ang="3600000" scaled="0"/>
                </a:gradFill>
                <a:latin typeface="Source Han Sans CN Bold Bold"/>
                <a:sym typeface="FZLanTingHeiS-R-GB"/>
              </a:rPr>
              <a:t>网络架构自动感知</a:t>
            </a:r>
            <a:endParaRPr lang="en-US" altLang="zh-CN" sz="1406" kern="0" dirty="0">
              <a:gradFill flip="none" rotWithShape="1">
                <a:gsLst>
                  <a:gs pos="0">
                    <a:srgbClr val="75DFFF"/>
                  </a:gs>
                  <a:gs pos="99000">
                    <a:srgbClr val="3F86FF"/>
                  </a:gs>
                </a:gsLst>
                <a:lin ang="3600000" scaled="0"/>
              </a:gradFill>
              <a:latin typeface="Source Han Sans CN Bold Bold"/>
              <a:sym typeface="FZLanTingHeiS-R-GB"/>
            </a:endParaRPr>
          </a:p>
          <a:p>
            <a:pPr marL="281315" indent="-281315" defTabSz="900209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406" kern="0" dirty="0">
                <a:gradFill flip="none" rotWithShape="1">
                  <a:gsLst>
                    <a:gs pos="0">
                      <a:srgbClr val="75DFFF"/>
                    </a:gs>
                    <a:gs pos="99000">
                      <a:srgbClr val="3F86FF"/>
                    </a:gs>
                  </a:gsLst>
                  <a:lin ang="3600000" scaled="0"/>
                </a:gradFill>
                <a:latin typeface="Source Han Sans CN Bold Bold"/>
                <a:sym typeface="FZLanTingHeiS-R-GB"/>
              </a:rPr>
              <a:t>分布式链路追踪</a:t>
            </a:r>
          </a:p>
        </p:txBody>
      </p:sp>
      <p:grpSp>
        <p:nvGrpSpPr>
          <p:cNvPr id="655" name="组合 654">
            <a:extLst>
              <a:ext uri="{FF2B5EF4-FFF2-40B4-BE49-F238E27FC236}">
                <a16:creationId xmlns:a16="http://schemas.microsoft.com/office/drawing/2014/main" id="{2741D5B1-5769-465F-AE48-9746AD2ACF6A}"/>
              </a:ext>
            </a:extLst>
          </p:cNvPr>
          <p:cNvGrpSpPr/>
          <p:nvPr/>
        </p:nvGrpSpPr>
        <p:grpSpPr>
          <a:xfrm>
            <a:off x="681985" y="2821325"/>
            <a:ext cx="2556309" cy="1574057"/>
            <a:chOff x="1668936" y="8025102"/>
            <a:chExt cx="7271278" cy="4477317"/>
          </a:xfrm>
        </p:grpSpPr>
        <p:sp>
          <p:nvSpPr>
            <p:cNvPr id="656" name="System architecture of the SSE G4 core trading platform…">
              <a:extLst>
                <a:ext uri="{FF2B5EF4-FFF2-40B4-BE49-F238E27FC236}">
                  <a16:creationId xmlns:a16="http://schemas.microsoft.com/office/drawing/2014/main" id="{0BDC059E-C421-4952-B8B8-61521ADFC50A}"/>
                </a:ext>
              </a:extLst>
            </p:cNvPr>
            <p:cNvSpPr txBox="1"/>
            <p:nvPr/>
          </p:nvSpPr>
          <p:spPr>
            <a:xfrm>
              <a:off x="3512383" y="8025102"/>
              <a:ext cx="4106985" cy="343068"/>
            </a:xfrm>
            <a:prstGeom prst="rect">
              <a:avLst/>
            </a:prstGeom>
            <a:ln w="3175">
              <a:miter lim="400000"/>
            </a:ln>
          </p:spPr>
          <p:txBody>
            <a:bodyPr wrap="square" lIns="0" tIns="0" rIns="0" bIns="0" anchor="ctr">
              <a:spAutoFit/>
            </a:bodyPr>
            <a:lstStyle>
              <a:lvl1pPr>
                <a:lnSpc>
                  <a:spcPct val="120000"/>
                </a:lnSpc>
                <a:defRPr>
                  <a:effectLst>
                    <a:outerShdw blurRad="38100" dist="38100" dir="5400000" rotWithShape="0">
                      <a:srgbClr val="000000">
                        <a:alpha val="32380"/>
                      </a:srgbClr>
                    </a:outerShdw>
                  </a:effectLst>
                  <a:latin typeface="Huawei Sans"/>
                  <a:ea typeface="Huawei Sans"/>
                  <a:cs typeface="Huawei Sans"/>
                  <a:sym typeface="Huawei Sans"/>
                </a:defRPr>
              </a:lvl1pPr>
              <a:lvl2pPr defTabSz="228600">
                <a:lnSpc>
                  <a:spcPct val="120000"/>
                </a:lnSpc>
                <a:defRPr sz="2200">
                  <a:gradFill flip="none" rotWithShape="1">
                    <a:gsLst>
                      <a:gs pos="0">
                        <a:srgbClr val="FFE68D"/>
                      </a:gs>
                      <a:gs pos="100000">
                        <a:srgbClr val="FFC156"/>
                      </a:gs>
                    </a:gsLst>
                    <a:lin ang="3600000" scaled="0"/>
                  </a:gradFill>
                  <a:latin typeface="FZLanTingHeiS-B-GB"/>
                  <a:ea typeface="FZLanTingHeiS-B-GB"/>
                  <a:cs typeface="FZLanTingHeiS-B-GB"/>
                  <a:sym typeface="FZLanTingHeiS-B-GB"/>
                </a:defRPr>
              </a:lvl2pPr>
            </a:lstStyle>
            <a:p>
              <a:pPr marL="0" lvl="1" indent="28496" algn="ctr" defTabSz="14209" hangingPunct="0"/>
              <a:r>
                <a:rPr lang="zh-CN" altLang="en-US" sz="703" b="1" kern="0" spc="63" dirty="0">
                  <a:gradFill flip="none" rotWithShape="1">
                    <a:gsLst>
                      <a:gs pos="0">
                        <a:srgbClr val="F54D61"/>
                      </a:gs>
                      <a:gs pos="100000">
                        <a:srgbClr val="FFB049"/>
                      </a:gs>
                    </a:gsLst>
                    <a:lin ang="13500000" scaled="0"/>
                  </a:gradFill>
                  <a:latin typeface="HarmonyHeiTi"/>
                  <a:ea typeface="+mn-ea"/>
                  <a:cs typeface="+mn-cs"/>
                  <a:sym typeface="HarmonyHeiTi"/>
                </a:rPr>
                <a:t>智能热修复解决方案</a:t>
              </a:r>
              <a:endParaRPr lang="en-US" altLang="zh-CN" sz="703" b="1" kern="0" spc="63" dirty="0">
                <a:gradFill flip="none" rotWithShape="1">
                  <a:gsLst>
                    <a:gs pos="0">
                      <a:srgbClr val="F54D61"/>
                    </a:gs>
                    <a:gs pos="100000">
                      <a:srgbClr val="FFB049"/>
                    </a:gs>
                  </a:gsLst>
                  <a:lin ang="13500000" scaled="0"/>
                </a:gradFill>
                <a:latin typeface="HarmonyHeiTi"/>
                <a:ea typeface="+mn-ea"/>
                <a:cs typeface="+mn-cs"/>
                <a:sym typeface="HarmonyHeiTi"/>
              </a:endParaRPr>
            </a:p>
          </p:txBody>
        </p:sp>
        <p:sp>
          <p:nvSpPr>
            <p:cNvPr id="657" name="矩形 656">
              <a:extLst>
                <a:ext uri="{FF2B5EF4-FFF2-40B4-BE49-F238E27FC236}">
                  <a16:creationId xmlns:a16="http://schemas.microsoft.com/office/drawing/2014/main" id="{4A8B8556-773A-408A-8A89-651C85E6EF41}"/>
                </a:ext>
              </a:extLst>
            </p:cNvPr>
            <p:cNvSpPr/>
            <p:nvPr/>
          </p:nvSpPr>
          <p:spPr>
            <a:xfrm>
              <a:off x="2656909" y="9109769"/>
              <a:ext cx="6283305" cy="1803958"/>
            </a:xfrm>
            <a:prstGeom prst="rect">
              <a:avLst/>
            </a:prstGeom>
            <a:noFill/>
            <a:ln w="12700" cap="flat" cmpd="sng" algn="ctr">
              <a:solidFill>
                <a:srgbClr val="1D1D1A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endParaRPr lang="zh-CN" altLang="en-US" sz="633" kern="0">
                <a:solidFill>
                  <a:srgbClr val="666666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658" name="矩形 657">
              <a:extLst>
                <a:ext uri="{FF2B5EF4-FFF2-40B4-BE49-F238E27FC236}">
                  <a16:creationId xmlns:a16="http://schemas.microsoft.com/office/drawing/2014/main" id="{06C08A2E-4398-4A31-A347-C4BDB6B481DB}"/>
                </a:ext>
              </a:extLst>
            </p:cNvPr>
            <p:cNvSpPr/>
            <p:nvPr/>
          </p:nvSpPr>
          <p:spPr>
            <a:xfrm>
              <a:off x="2749920" y="9237385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CVE</a:t>
              </a:r>
              <a:r>
                <a:rPr lang="zh-CN" altLang="en-US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发布</a:t>
              </a:r>
            </a:p>
          </p:txBody>
        </p:sp>
        <p:sp>
          <p:nvSpPr>
            <p:cNvPr id="659" name="矩形 658">
              <a:extLst>
                <a:ext uri="{FF2B5EF4-FFF2-40B4-BE49-F238E27FC236}">
                  <a16:creationId xmlns:a16="http://schemas.microsoft.com/office/drawing/2014/main" id="{444987FC-53D7-4B09-B9AA-89674F79AD7C}"/>
                </a:ext>
              </a:extLst>
            </p:cNvPr>
            <p:cNvSpPr/>
            <p:nvPr/>
          </p:nvSpPr>
          <p:spPr>
            <a:xfrm>
              <a:off x="4338265" y="9237384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人工排查</a:t>
              </a:r>
            </a:p>
          </p:txBody>
        </p:sp>
        <p:sp>
          <p:nvSpPr>
            <p:cNvPr id="660" name="矩形 659">
              <a:extLst>
                <a:ext uri="{FF2B5EF4-FFF2-40B4-BE49-F238E27FC236}">
                  <a16:creationId xmlns:a16="http://schemas.microsoft.com/office/drawing/2014/main" id="{C7F6A8E8-9EB0-487A-85E9-47447EFFC43B}"/>
                </a:ext>
              </a:extLst>
            </p:cNvPr>
            <p:cNvSpPr/>
            <p:nvPr/>
          </p:nvSpPr>
          <p:spPr>
            <a:xfrm>
              <a:off x="5926610" y="9237383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补丁查找</a:t>
              </a:r>
            </a:p>
          </p:txBody>
        </p:sp>
        <p:sp>
          <p:nvSpPr>
            <p:cNvPr id="661" name="矩形 660">
              <a:extLst>
                <a:ext uri="{FF2B5EF4-FFF2-40B4-BE49-F238E27FC236}">
                  <a16:creationId xmlns:a16="http://schemas.microsoft.com/office/drawing/2014/main" id="{9857507A-DC7B-4CA4-9F2F-B9C2ACE16ABC}"/>
                </a:ext>
              </a:extLst>
            </p:cNvPr>
            <p:cNvSpPr/>
            <p:nvPr/>
          </p:nvSpPr>
          <p:spPr>
            <a:xfrm>
              <a:off x="7514954" y="9237385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热补丁制作</a:t>
              </a:r>
            </a:p>
          </p:txBody>
        </p:sp>
        <p:sp>
          <p:nvSpPr>
            <p:cNvPr id="662" name="矩形 661">
              <a:extLst>
                <a:ext uri="{FF2B5EF4-FFF2-40B4-BE49-F238E27FC236}">
                  <a16:creationId xmlns:a16="http://schemas.microsoft.com/office/drawing/2014/main" id="{0402168D-1E22-48B3-8407-2CC8227F9ABE}"/>
                </a:ext>
              </a:extLst>
            </p:cNvPr>
            <p:cNvSpPr/>
            <p:nvPr/>
          </p:nvSpPr>
          <p:spPr>
            <a:xfrm>
              <a:off x="7514954" y="10233140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修复脚本</a:t>
              </a:r>
            </a:p>
          </p:txBody>
        </p:sp>
        <p:sp>
          <p:nvSpPr>
            <p:cNvPr id="663" name="矩形 662">
              <a:extLst>
                <a:ext uri="{FF2B5EF4-FFF2-40B4-BE49-F238E27FC236}">
                  <a16:creationId xmlns:a16="http://schemas.microsoft.com/office/drawing/2014/main" id="{003FCB8A-CCD5-497F-A0BE-AB1C8C342383}"/>
                </a:ext>
              </a:extLst>
            </p:cNvPr>
            <p:cNvSpPr/>
            <p:nvPr/>
          </p:nvSpPr>
          <p:spPr>
            <a:xfrm>
              <a:off x="5926610" y="10226694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热补丁修复</a:t>
              </a:r>
            </a:p>
          </p:txBody>
        </p:sp>
        <p:sp>
          <p:nvSpPr>
            <p:cNvPr id="664" name="矩形 663">
              <a:extLst>
                <a:ext uri="{FF2B5EF4-FFF2-40B4-BE49-F238E27FC236}">
                  <a16:creationId xmlns:a16="http://schemas.microsoft.com/office/drawing/2014/main" id="{F58E4C9E-C3C7-4B23-A4FE-36F76DA1522C}"/>
                </a:ext>
              </a:extLst>
            </p:cNvPr>
            <p:cNvSpPr/>
            <p:nvPr/>
          </p:nvSpPr>
          <p:spPr>
            <a:xfrm>
              <a:off x="2749920" y="10226693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更新</a:t>
              </a:r>
              <a:endParaRPr lang="en-US" altLang="zh-CN" sz="56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  <a:p>
              <a:pPr algn="ctr" defTabSz="321374" hangingPunct="0"/>
              <a:r>
                <a:rPr lang="zh-CN" altLang="en-US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缺陷信息</a:t>
              </a:r>
            </a:p>
          </p:txBody>
        </p:sp>
        <p:sp>
          <p:nvSpPr>
            <p:cNvPr id="665" name="矩形 664">
              <a:extLst>
                <a:ext uri="{FF2B5EF4-FFF2-40B4-BE49-F238E27FC236}">
                  <a16:creationId xmlns:a16="http://schemas.microsoft.com/office/drawing/2014/main" id="{407C1675-F617-4187-B570-475A40BA0418}"/>
                </a:ext>
              </a:extLst>
            </p:cNvPr>
            <p:cNvSpPr/>
            <p:nvPr/>
          </p:nvSpPr>
          <p:spPr>
            <a:xfrm>
              <a:off x="4338265" y="10226692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冷补丁修复</a:t>
              </a:r>
            </a:p>
          </p:txBody>
        </p:sp>
        <p:cxnSp>
          <p:nvCxnSpPr>
            <p:cNvPr id="666" name="直接箭头连接符 665">
              <a:extLst>
                <a:ext uri="{FF2B5EF4-FFF2-40B4-BE49-F238E27FC236}">
                  <a16:creationId xmlns:a16="http://schemas.microsoft.com/office/drawing/2014/main" id="{88622E61-D5FC-484F-8C1B-63A938C50342}"/>
                </a:ext>
              </a:extLst>
            </p:cNvPr>
            <p:cNvCxnSpPr>
              <a:stCxn id="658" idx="3"/>
              <a:endCxn id="659" idx="1"/>
            </p:cNvCxnSpPr>
            <p:nvPr/>
          </p:nvCxnSpPr>
          <p:spPr>
            <a:xfrm flipV="1">
              <a:off x="4016646" y="9497151"/>
              <a:ext cx="321619" cy="1"/>
            </a:xfrm>
            <a:prstGeom prst="straightConnector1">
              <a:avLst/>
            </a:prstGeom>
            <a:noFill/>
            <a:ln w="6350" cap="flat" cmpd="sng" algn="ctr">
              <a:solidFill>
                <a:srgbClr val="C7000A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67" name="直接箭头连接符 666">
              <a:extLst>
                <a:ext uri="{FF2B5EF4-FFF2-40B4-BE49-F238E27FC236}">
                  <a16:creationId xmlns:a16="http://schemas.microsoft.com/office/drawing/2014/main" id="{FB1E9D5F-BF2C-463C-BAAA-4EFB772BA51A}"/>
                </a:ext>
              </a:extLst>
            </p:cNvPr>
            <p:cNvCxnSpPr>
              <a:stCxn id="659" idx="3"/>
              <a:endCxn id="660" idx="1"/>
            </p:cNvCxnSpPr>
            <p:nvPr/>
          </p:nvCxnSpPr>
          <p:spPr>
            <a:xfrm flipV="1">
              <a:off x="5604992" y="9497150"/>
              <a:ext cx="321619" cy="1"/>
            </a:xfrm>
            <a:prstGeom prst="straightConnector1">
              <a:avLst/>
            </a:prstGeom>
            <a:noFill/>
            <a:ln w="6350" cap="flat" cmpd="sng" algn="ctr">
              <a:solidFill>
                <a:srgbClr val="C7000A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68" name="直接箭头连接符 667">
              <a:extLst>
                <a:ext uri="{FF2B5EF4-FFF2-40B4-BE49-F238E27FC236}">
                  <a16:creationId xmlns:a16="http://schemas.microsoft.com/office/drawing/2014/main" id="{014B3581-C110-4829-B491-A3434686C3EB}"/>
                </a:ext>
              </a:extLst>
            </p:cNvPr>
            <p:cNvCxnSpPr>
              <a:stCxn id="660" idx="3"/>
              <a:endCxn id="661" idx="1"/>
            </p:cNvCxnSpPr>
            <p:nvPr/>
          </p:nvCxnSpPr>
          <p:spPr>
            <a:xfrm>
              <a:off x="7193337" y="9497150"/>
              <a:ext cx="321618" cy="2"/>
            </a:xfrm>
            <a:prstGeom prst="straightConnector1">
              <a:avLst/>
            </a:prstGeom>
            <a:noFill/>
            <a:ln w="6350" cap="flat" cmpd="sng" algn="ctr">
              <a:solidFill>
                <a:srgbClr val="C7000A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69" name="直接箭头连接符 668">
              <a:extLst>
                <a:ext uri="{FF2B5EF4-FFF2-40B4-BE49-F238E27FC236}">
                  <a16:creationId xmlns:a16="http://schemas.microsoft.com/office/drawing/2014/main" id="{49A79A22-3E8C-44F7-885E-EC6601478E0C}"/>
                </a:ext>
              </a:extLst>
            </p:cNvPr>
            <p:cNvCxnSpPr>
              <a:stCxn id="661" idx="2"/>
              <a:endCxn id="662" idx="0"/>
            </p:cNvCxnSpPr>
            <p:nvPr/>
          </p:nvCxnSpPr>
          <p:spPr>
            <a:xfrm>
              <a:off x="8148317" y="9756918"/>
              <a:ext cx="0" cy="476222"/>
            </a:xfrm>
            <a:prstGeom prst="straightConnector1">
              <a:avLst/>
            </a:prstGeom>
            <a:noFill/>
            <a:ln w="6350" cap="flat" cmpd="sng" algn="ctr">
              <a:solidFill>
                <a:srgbClr val="C7000A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70" name="直接箭头连接符 669">
              <a:extLst>
                <a:ext uri="{FF2B5EF4-FFF2-40B4-BE49-F238E27FC236}">
                  <a16:creationId xmlns:a16="http://schemas.microsoft.com/office/drawing/2014/main" id="{EC92F724-4F01-46D2-80DB-843FF2466FA4}"/>
                </a:ext>
              </a:extLst>
            </p:cNvPr>
            <p:cNvCxnSpPr>
              <a:stCxn id="662" idx="1"/>
              <a:endCxn id="663" idx="3"/>
            </p:cNvCxnSpPr>
            <p:nvPr/>
          </p:nvCxnSpPr>
          <p:spPr>
            <a:xfrm flipH="1" flipV="1">
              <a:off x="7193337" y="10486460"/>
              <a:ext cx="321618" cy="6446"/>
            </a:xfrm>
            <a:prstGeom prst="straightConnector1">
              <a:avLst/>
            </a:prstGeom>
            <a:noFill/>
            <a:ln w="6350" cap="flat" cmpd="sng" algn="ctr">
              <a:solidFill>
                <a:srgbClr val="C7000A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71" name="直接箭头连接符 670">
              <a:extLst>
                <a:ext uri="{FF2B5EF4-FFF2-40B4-BE49-F238E27FC236}">
                  <a16:creationId xmlns:a16="http://schemas.microsoft.com/office/drawing/2014/main" id="{EDAC8F1D-5BA1-4EC6-BC1D-DF4C7BD6838C}"/>
                </a:ext>
              </a:extLst>
            </p:cNvPr>
            <p:cNvCxnSpPr>
              <a:stCxn id="663" idx="1"/>
              <a:endCxn id="665" idx="3"/>
            </p:cNvCxnSpPr>
            <p:nvPr/>
          </p:nvCxnSpPr>
          <p:spPr>
            <a:xfrm flipH="1" flipV="1">
              <a:off x="5604992" y="10486458"/>
              <a:ext cx="321619" cy="2"/>
            </a:xfrm>
            <a:prstGeom prst="straightConnector1">
              <a:avLst/>
            </a:prstGeom>
            <a:noFill/>
            <a:ln w="6350" cap="flat" cmpd="sng" algn="ctr">
              <a:solidFill>
                <a:srgbClr val="C7000A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72" name="直接箭头连接符 671">
              <a:extLst>
                <a:ext uri="{FF2B5EF4-FFF2-40B4-BE49-F238E27FC236}">
                  <a16:creationId xmlns:a16="http://schemas.microsoft.com/office/drawing/2014/main" id="{7EF47BFE-0DB0-44E9-8C7E-852B5CF3F069}"/>
                </a:ext>
              </a:extLst>
            </p:cNvPr>
            <p:cNvCxnSpPr>
              <a:stCxn id="665" idx="1"/>
              <a:endCxn id="664" idx="3"/>
            </p:cNvCxnSpPr>
            <p:nvPr/>
          </p:nvCxnSpPr>
          <p:spPr>
            <a:xfrm flipH="1">
              <a:off x="4016646" y="10486459"/>
              <a:ext cx="321619" cy="1"/>
            </a:xfrm>
            <a:prstGeom prst="straightConnector1">
              <a:avLst/>
            </a:prstGeom>
            <a:noFill/>
            <a:ln w="6350" cap="flat" cmpd="sng" algn="ctr">
              <a:solidFill>
                <a:srgbClr val="C7000A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673" name="矩形 672">
              <a:extLst>
                <a:ext uri="{FF2B5EF4-FFF2-40B4-BE49-F238E27FC236}">
                  <a16:creationId xmlns:a16="http://schemas.microsoft.com/office/drawing/2014/main" id="{C8E1DD4E-F1D7-43ED-8C9F-54C6194A2BBA}"/>
                </a:ext>
              </a:extLst>
            </p:cNvPr>
            <p:cNvSpPr/>
            <p:nvPr/>
          </p:nvSpPr>
          <p:spPr>
            <a:xfrm>
              <a:off x="2761147" y="11982886"/>
              <a:ext cx="6017603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703" b="1" kern="0" spc="53" dirty="0">
                  <a:solidFill>
                    <a:srgbClr val="FFFFFF"/>
                  </a:solidFill>
                  <a:latin typeface="HarmonyHeiTi"/>
                  <a:sym typeface="HarmonyHeiTi"/>
                </a:rPr>
                <a:t>操作系统</a:t>
              </a:r>
            </a:p>
          </p:txBody>
        </p:sp>
        <p:sp>
          <p:nvSpPr>
            <p:cNvPr id="674" name="文本框 673">
              <a:extLst>
                <a:ext uri="{FF2B5EF4-FFF2-40B4-BE49-F238E27FC236}">
                  <a16:creationId xmlns:a16="http://schemas.microsoft.com/office/drawing/2014/main" id="{9E633348-4D09-4A04-A235-175EB6417F1A}"/>
                </a:ext>
              </a:extLst>
            </p:cNvPr>
            <p:cNvSpPr txBox="1"/>
            <p:nvPr/>
          </p:nvSpPr>
          <p:spPr>
            <a:xfrm>
              <a:off x="3390991" y="11682309"/>
              <a:ext cx="533481" cy="21539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321402" hangingPunct="0"/>
              <a:r>
                <a:rPr lang="zh-CN" altLang="en-US" sz="492" kern="0" dirty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HarmonyHeiTi"/>
                </a:rPr>
                <a:t>物理机</a:t>
              </a:r>
            </a:p>
          </p:txBody>
        </p:sp>
        <p:sp>
          <p:nvSpPr>
            <p:cNvPr id="675" name="文本框 674">
              <a:extLst>
                <a:ext uri="{FF2B5EF4-FFF2-40B4-BE49-F238E27FC236}">
                  <a16:creationId xmlns:a16="http://schemas.microsoft.com/office/drawing/2014/main" id="{79C8B719-C585-4692-909C-428D0BAD339A}"/>
                </a:ext>
              </a:extLst>
            </p:cNvPr>
            <p:cNvSpPr txBox="1"/>
            <p:nvPr/>
          </p:nvSpPr>
          <p:spPr>
            <a:xfrm>
              <a:off x="5411786" y="11682309"/>
              <a:ext cx="533481" cy="21539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321402" hangingPunct="0"/>
              <a:r>
                <a:rPr lang="zh-CN" altLang="en-US" sz="492" kern="0" dirty="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HarmonyHeiTi"/>
                </a:rPr>
                <a:t>虚拟机</a:t>
              </a:r>
            </a:p>
          </p:txBody>
        </p:sp>
        <p:sp>
          <p:nvSpPr>
            <p:cNvPr id="676" name="文本框 675">
              <a:extLst>
                <a:ext uri="{FF2B5EF4-FFF2-40B4-BE49-F238E27FC236}">
                  <a16:creationId xmlns:a16="http://schemas.microsoft.com/office/drawing/2014/main" id="{C0D3141D-53E5-40E4-B4BB-87A314346B45}"/>
                </a:ext>
              </a:extLst>
            </p:cNvPr>
            <p:cNvSpPr txBox="1"/>
            <p:nvPr/>
          </p:nvSpPr>
          <p:spPr>
            <a:xfrm>
              <a:off x="7598009" y="11682309"/>
              <a:ext cx="355655" cy="215398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ctr" defTabSz="321402" hangingPunct="0"/>
              <a:r>
                <a:rPr lang="zh-CN" altLang="en-US" sz="492" kern="0" dirty="0">
                  <a:solidFill>
                    <a:srgbClr val="1D1D1A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HarmonyHeiTi"/>
                </a:rPr>
                <a:t>容器</a:t>
              </a:r>
            </a:p>
          </p:txBody>
        </p:sp>
        <p:grpSp>
          <p:nvGrpSpPr>
            <p:cNvPr id="677" name="组合 676">
              <a:extLst>
                <a:ext uri="{FF2B5EF4-FFF2-40B4-BE49-F238E27FC236}">
                  <a16:creationId xmlns:a16="http://schemas.microsoft.com/office/drawing/2014/main" id="{A7EAC6CE-7B82-434C-8AB8-3979E8A2E90F}"/>
                </a:ext>
              </a:extLst>
            </p:cNvPr>
            <p:cNvGrpSpPr/>
            <p:nvPr/>
          </p:nvGrpSpPr>
          <p:grpSpPr>
            <a:xfrm>
              <a:off x="2761147" y="11248936"/>
              <a:ext cx="461744" cy="408274"/>
              <a:chOff x="11403013" y="4297363"/>
              <a:chExt cx="920750" cy="827087"/>
            </a:xfrm>
          </p:grpSpPr>
          <p:sp>
            <p:nvSpPr>
              <p:cNvPr id="722" name="Freeform 822">
                <a:extLst>
                  <a:ext uri="{FF2B5EF4-FFF2-40B4-BE49-F238E27FC236}">
                    <a16:creationId xmlns:a16="http://schemas.microsoft.com/office/drawing/2014/main" id="{C7A146A4-4D1A-4C4A-8553-589C784F5C6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403013" y="4297363"/>
                <a:ext cx="920750" cy="198438"/>
              </a:xfrm>
              <a:custGeom>
                <a:avLst/>
                <a:gdLst/>
                <a:ahLst/>
                <a:cxnLst>
                  <a:cxn ang="0">
                    <a:pos x="558" y="125"/>
                  </a:cxn>
                  <a:cxn ang="0">
                    <a:pos x="16" y="125"/>
                  </a:cxn>
                  <a:cxn ang="0">
                    <a:pos x="9" y="122"/>
                  </a:cxn>
                  <a:cxn ang="0">
                    <a:pos x="5" y="118"/>
                  </a:cxn>
                  <a:cxn ang="0">
                    <a:pos x="0" y="112"/>
                  </a:cxn>
                  <a:cxn ang="0">
                    <a:pos x="0" y="107"/>
                  </a:cxn>
                  <a:cxn ang="0">
                    <a:pos x="0" y="104"/>
                  </a:cxn>
                  <a:cxn ang="0">
                    <a:pos x="0" y="22"/>
                  </a:cxn>
                  <a:cxn ang="0">
                    <a:pos x="0" y="17"/>
                  </a:cxn>
                  <a:cxn ang="0">
                    <a:pos x="3" y="8"/>
                  </a:cxn>
                  <a:cxn ang="0">
                    <a:pos x="8" y="3"/>
                  </a:cxn>
                  <a:cxn ang="0">
                    <a:pos x="13" y="2"/>
                  </a:cxn>
                  <a:cxn ang="0">
                    <a:pos x="21" y="0"/>
                  </a:cxn>
                  <a:cxn ang="0">
                    <a:pos x="557" y="0"/>
                  </a:cxn>
                  <a:cxn ang="0">
                    <a:pos x="563" y="0"/>
                  </a:cxn>
                  <a:cxn ang="0">
                    <a:pos x="570" y="3"/>
                  </a:cxn>
                  <a:cxn ang="0">
                    <a:pos x="575" y="8"/>
                  </a:cxn>
                  <a:cxn ang="0">
                    <a:pos x="578" y="13"/>
                  </a:cxn>
                  <a:cxn ang="0">
                    <a:pos x="580" y="22"/>
                  </a:cxn>
                  <a:cxn ang="0">
                    <a:pos x="580" y="104"/>
                  </a:cxn>
                  <a:cxn ang="0">
                    <a:pos x="578" y="109"/>
                  </a:cxn>
                  <a:cxn ang="0">
                    <a:pos x="575" y="117"/>
                  </a:cxn>
                  <a:cxn ang="0">
                    <a:pos x="570" y="122"/>
                  </a:cxn>
                  <a:cxn ang="0">
                    <a:pos x="563" y="125"/>
                  </a:cxn>
                  <a:cxn ang="0">
                    <a:pos x="558" y="125"/>
                  </a:cxn>
                  <a:cxn ang="0">
                    <a:pos x="557" y="8"/>
                  </a:cxn>
                  <a:cxn ang="0">
                    <a:pos x="19" y="8"/>
                  </a:cxn>
                  <a:cxn ang="0">
                    <a:pos x="13" y="10"/>
                  </a:cxn>
                  <a:cxn ang="0">
                    <a:pos x="9" y="15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8" y="22"/>
                  </a:cxn>
                  <a:cxn ang="0">
                    <a:pos x="9" y="110"/>
                  </a:cxn>
                  <a:cxn ang="0">
                    <a:pos x="13" y="114"/>
                  </a:cxn>
                  <a:cxn ang="0">
                    <a:pos x="18" y="117"/>
                  </a:cxn>
                  <a:cxn ang="0">
                    <a:pos x="19" y="117"/>
                  </a:cxn>
                  <a:cxn ang="0">
                    <a:pos x="21" y="117"/>
                  </a:cxn>
                  <a:cxn ang="0">
                    <a:pos x="560" y="117"/>
                  </a:cxn>
                  <a:cxn ang="0">
                    <a:pos x="566" y="114"/>
                  </a:cxn>
                  <a:cxn ang="0">
                    <a:pos x="570" y="110"/>
                  </a:cxn>
                  <a:cxn ang="0">
                    <a:pos x="570" y="104"/>
                  </a:cxn>
                  <a:cxn ang="0">
                    <a:pos x="568" y="15"/>
                  </a:cxn>
                  <a:cxn ang="0">
                    <a:pos x="565" y="10"/>
                  </a:cxn>
                  <a:cxn ang="0">
                    <a:pos x="558" y="8"/>
                  </a:cxn>
                  <a:cxn ang="0">
                    <a:pos x="557" y="8"/>
                  </a:cxn>
                </a:cxnLst>
                <a:rect l="0" t="0" r="r" b="b"/>
                <a:pathLst>
                  <a:path w="580" h="125">
                    <a:moveTo>
                      <a:pt x="558" y="125"/>
                    </a:moveTo>
                    <a:lnTo>
                      <a:pt x="16" y="125"/>
                    </a:lnTo>
                    <a:lnTo>
                      <a:pt x="9" y="122"/>
                    </a:lnTo>
                    <a:lnTo>
                      <a:pt x="5" y="118"/>
                    </a:lnTo>
                    <a:lnTo>
                      <a:pt x="0" y="112"/>
                    </a:lnTo>
                    <a:lnTo>
                      <a:pt x="0" y="107"/>
                    </a:lnTo>
                    <a:lnTo>
                      <a:pt x="0" y="104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3" y="8"/>
                    </a:lnTo>
                    <a:lnTo>
                      <a:pt x="8" y="3"/>
                    </a:lnTo>
                    <a:lnTo>
                      <a:pt x="13" y="2"/>
                    </a:lnTo>
                    <a:lnTo>
                      <a:pt x="21" y="0"/>
                    </a:lnTo>
                    <a:lnTo>
                      <a:pt x="557" y="0"/>
                    </a:lnTo>
                    <a:lnTo>
                      <a:pt x="563" y="0"/>
                    </a:lnTo>
                    <a:lnTo>
                      <a:pt x="570" y="3"/>
                    </a:lnTo>
                    <a:lnTo>
                      <a:pt x="575" y="8"/>
                    </a:lnTo>
                    <a:lnTo>
                      <a:pt x="578" y="13"/>
                    </a:lnTo>
                    <a:lnTo>
                      <a:pt x="580" y="22"/>
                    </a:lnTo>
                    <a:lnTo>
                      <a:pt x="580" y="104"/>
                    </a:lnTo>
                    <a:lnTo>
                      <a:pt x="578" y="109"/>
                    </a:lnTo>
                    <a:lnTo>
                      <a:pt x="575" y="117"/>
                    </a:lnTo>
                    <a:lnTo>
                      <a:pt x="570" y="122"/>
                    </a:lnTo>
                    <a:lnTo>
                      <a:pt x="563" y="125"/>
                    </a:lnTo>
                    <a:lnTo>
                      <a:pt x="558" y="125"/>
                    </a:lnTo>
                    <a:close/>
                    <a:moveTo>
                      <a:pt x="557" y="8"/>
                    </a:moveTo>
                    <a:lnTo>
                      <a:pt x="19" y="8"/>
                    </a:lnTo>
                    <a:lnTo>
                      <a:pt x="13" y="10"/>
                    </a:lnTo>
                    <a:lnTo>
                      <a:pt x="9" y="15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2"/>
                    </a:lnTo>
                    <a:lnTo>
                      <a:pt x="9" y="110"/>
                    </a:lnTo>
                    <a:lnTo>
                      <a:pt x="13" y="114"/>
                    </a:lnTo>
                    <a:lnTo>
                      <a:pt x="18" y="117"/>
                    </a:lnTo>
                    <a:lnTo>
                      <a:pt x="19" y="117"/>
                    </a:lnTo>
                    <a:lnTo>
                      <a:pt x="21" y="117"/>
                    </a:lnTo>
                    <a:lnTo>
                      <a:pt x="560" y="117"/>
                    </a:lnTo>
                    <a:lnTo>
                      <a:pt x="566" y="114"/>
                    </a:lnTo>
                    <a:lnTo>
                      <a:pt x="570" y="110"/>
                    </a:lnTo>
                    <a:lnTo>
                      <a:pt x="570" y="104"/>
                    </a:lnTo>
                    <a:lnTo>
                      <a:pt x="568" y="15"/>
                    </a:lnTo>
                    <a:lnTo>
                      <a:pt x="565" y="10"/>
                    </a:lnTo>
                    <a:lnTo>
                      <a:pt x="558" y="8"/>
                    </a:lnTo>
                    <a:lnTo>
                      <a:pt x="557" y="8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23" name="Freeform 823">
                <a:extLst>
                  <a:ext uri="{FF2B5EF4-FFF2-40B4-BE49-F238E27FC236}">
                    <a16:creationId xmlns:a16="http://schemas.microsoft.com/office/drawing/2014/main" id="{6AFE1D90-3A4A-4098-8AD2-00FBD987E1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403013" y="4514850"/>
                <a:ext cx="920750" cy="609600"/>
              </a:xfrm>
              <a:custGeom>
                <a:avLst/>
                <a:gdLst/>
                <a:ahLst/>
                <a:cxnLst>
                  <a:cxn ang="0">
                    <a:pos x="558" y="384"/>
                  </a:cxn>
                  <a:cxn ang="0">
                    <a:pos x="16" y="384"/>
                  </a:cxn>
                  <a:cxn ang="0">
                    <a:pos x="8" y="381"/>
                  </a:cxn>
                  <a:cxn ang="0">
                    <a:pos x="3" y="376"/>
                  </a:cxn>
                  <a:cxn ang="0">
                    <a:pos x="0" y="371"/>
                  </a:cxn>
                  <a:cxn ang="0">
                    <a:pos x="0" y="366"/>
                  </a:cxn>
                  <a:cxn ang="0">
                    <a:pos x="0" y="364"/>
                  </a:cxn>
                  <a:cxn ang="0">
                    <a:pos x="0" y="21"/>
                  </a:cxn>
                  <a:cxn ang="0">
                    <a:pos x="0" y="16"/>
                  </a:cxn>
                  <a:cxn ang="0">
                    <a:pos x="3" y="8"/>
                  </a:cxn>
                  <a:cxn ang="0">
                    <a:pos x="8" y="3"/>
                  </a:cxn>
                  <a:cxn ang="0">
                    <a:pos x="13" y="1"/>
                  </a:cxn>
                  <a:cxn ang="0">
                    <a:pos x="21" y="0"/>
                  </a:cxn>
                  <a:cxn ang="0">
                    <a:pos x="557" y="0"/>
                  </a:cxn>
                  <a:cxn ang="0">
                    <a:pos x="563" y="0"/>
                  </a:cxn>
                  <a:cxn ang="0">
                    <a:pos x="568" y="3"/>
                  </a:cxn>
                  <a:cxn ang="0">
                    <a:pos x="575" y="8"/>
                  </a:cxn>
                  <a:cxn ang="0">
                    <a:pos x="578" y="13"/>
                  </a:cxn>
                  <a:cxn ang="0">
                    <a:pos x="580" y="21"/>
                  </a:cxn>
                  <a:cxn ang="0">
                    <a:pos x="580" y="363"/>
                  </a:cxn>
                  <a:cxn ang="0">
                    <a:pos x="578" y="369"/>
                  </a:cxn>
                  <a:cxn ang="0">
                    <a:pos x="576" y="372"/>
                  </a:cxn>
                  <a:cxn ang="0">
                    <a:pos x="573" y="379"/>
                  </a:cxn>
                  <a:cxn ang="0">
                    <a:pos x="566" y="382"/>
                  </a:cxn>
                  <a:cxn ang="0">
                    <a:pos x="560" y="384"/>
                  </a:cxn>
                  <a:cxn ang="0">
                    <a:pos x="558" y="384"/>
                  </a:cxn>
                  <a:cxn ang="0">
                    <a:pos x="19" y="376"/>
                  </a:cxn>
                  <a:cxn ang="0">
                    <a:pos x="21" y="376"/>
                  </a:cxn>
                  <a:cxn ang="0">
                    <a:pos x="558" y="376"/>
                  </a:cxn>
                  <a:cxn ang="0">
                    <a:pos x="566" y="372"/>
                  </a:cxn>
                  <a:cxn ang="0">
                    <a:pos x="570" y="369"/>
                  </a:cxn>
                  <a:cxn ang="0">
                    <a:pos x="570" y="363"/>
                  </a:cxn>
                  <a:cxn ang="0">
                    <a:pos x="570" y="18"/>
                  </a:cxn>
                  <a:cxn ang="0">
                    <a:pos x="568" y="13"/>
                  </a:cxn>
                  <a:cxn ang="0">
                    <a:pos x="562" y="8"/>
                  </a:cxn>
                  <a:cxn ang="0">
                    <a:pos x="557" y="8"/>
                  </a:cxn>
                  <a:cxn ang="0">
                    <a:pos x="19" y="8"/>
                  </a:cxn>
                  <a:cxn ang="0">
                    <a:pos x="13" y="9"/>
                  </a:cxn>
                  <a:cxn ang="0">
                    <a:pos x="9" y="14"/>
                  </a:cxn>
                  <a:cxn ang="0">
                    <a:pos x="8" y="19"/>
                  </a:cxn>
                  <a:cxn ang="0">
                    <a:pos x="8" y="19"/>
                  </a:cxn>
                  <a:cxn ang="0">
                    <a:pos x="8" y="21"/>
                  </a:cxn>
                  <a:cxn ang="0">
                    <a:pos x="8" y="366"/>
                  </a:cxn>
                  <a:cxn ang="0">
                    <a:pos x="11" y="372"/>
                  </a:cxn>
                  <a:cxn ang="0">
                    <a:pos x="16" y="376"/>
                  </a:cxn>
                  <a:cxn ang="0">
                    <a:pos x="19" y="376"/>
                  </a:cxn>
                  <a:cxn ang="0">
                    <a:pos x="19" y="376"/>
                  </a:cxn>
                </a:cxnLst>
                <a:rect l="0" t="0" r="r" b="b"/>
                <a:pathLst>
                  <a:path w="580" h="384">
                    <a:moveTo>
                      <a:pt x="558" y="384"/>
                    </a:moveTo>
                    <a:lnTo>
                      <a:pt x="16" y="384"/>
                    </a:lnTo>
                    <a:lnTo>
                      <a:pt x="8" y="381"/>
                    </a:lnTo>
                    <a:lnTo>
                      <a:pt x="3" y="376"/>
                    </a:lnTo>
                    <a:lnTo>
                      <a:pt x="0" y="371"/>
                    </a:lnTo>
                    <a:lnTo>
                      <a:pt x="0" y="366"/>
                    </a:lnTo>
                    <a:lnTo>
                      <a:pt x="0" y="364"/>
                    </a:lnTo>
                    <a:lnTo>
                      <a:pt x="0" y="21"/>
                    </a:lnTo>
                    <a:lnTo>
                      <a:pt x="0" y="16"/>
                    </a:lnTo>
                    <a:lnTo>
                      <a:pt x="3" y="8"/>
                    </a:lnTo>
                    <a:lnTo>
                      <a:pt x="8" y="3"/>
                    </a:lnTo>
                    <a:lnTo>
                      <a:pt x="13" y="1"/>
                    </a:lnTo>
                    <a:lnTo>
                      <a:pt x="21" y="0"/>
                    </a:lnTo>
                    <a:lnTo>
                      <a:pt x="557" y="0"/>
                    </a:lnTo>
                    <a:lnTo>
                      <a:pt x="563" y="0"/>
                    </a:lnTo>
                    <a:lnTo>
                      <a:pt x="568" y="3"/>
                    </a:lnTo>
                    <a:lnTo>
                      <a:pt x="575" y="8"/>
                    </a:lnTo>
                    <a:lnTo>
                      <a:pt x="578" y="13"/>
                    </a:lnTo>
                    <a:lnTo>
                      <a:pt x="580" y="21"/>
                    </a:lnTo>
                    <a:lnTo>
                      <a:pt x="580" y="363"/>
                    </a:lnTo>
                    <a:lnTo>
                      <a:pt x="578" y="369"/>
                    </a:lnTo>
                    <a:lnTo>
                      <a:pt x="576" y="372"/>
                    </a:lnTo>
                    <a:lnTo>
                      <a:pt x="573" y="379"/>
                    </a:lnTo>
                    <a:lnTo>
                      <a:pt x="566" y="382"/>
                    </a:lnTo>
                    <a:lnTo>
                      <a:pt x="560" y="384"/>
                    </a:lnTo>
                    <a:lnTo>
                      <a:pt x="558" y="384"/>
                    </a:lnTo>
                    <a:close/>
                    <a:moveTo>
                      <a:pt x="19" y="376"/>
                    </a:moveTo>
                    <a:lnTo>
                      <a:pt x="21" y="376"/>
                    </a:lnTo>
                    <a:lnTo>
                      <a:pt x="558" y="376"/>
                    </a:lnTo>
                    <a:lnTo>
                      <a:pt x="566" y="372"/>
                    </a:lnTo>
                    <a:lnTo>
                      <a:pt x="570" y="369"/>
                    </a:lnTo>
                    <a:lnTo>
                      <a:pt x="570" y="363"/>
                    </a:lnTo>
                    <a:lnTo>
                      <a:pt x="570" y="18"/>
                    </a:lnTo>
                    <a:lnTo>
                      <a:pt x="568" y="13"/>
                    </a:lnTo>
                    <a:lnTo>
                      <a:pt x="562" y="8"/>
                    </a:lnTo>
                    <a:lnTo>
                      <a:pt x="557" y="8"/>
                    </a:lnTo>
                    <a:lnTo>
                      <a:pt x="19" y="8"/>
                    </a:lnTo>
                    <a:lnTo>
                      <a:pt x="13" y="9"/>
                    </a:lnTo>
                    <a:lnTo>
                      <a:pt x="9" y="14"/>
                    </a:lnTo>
                    <a:lnTo>
                      <a:pt x="8" y="19"/>
                    </a:lnTo>
                    <a:lnTo>
                      <a:pt x="8" y="19"/>
                    </a:lnTo>
                    <a:lnTo>
                      <a:pt x="8" y="21"/>
                    </a:lnTo>
                    <a:lnTo>
                      <a:pt x="8" y="366"/>
                    </a:lnTo>
                    <a:lnTo>
                      <a:pt x="11" y="372"/>
                    </a:lnTo>
                    <a:lnTo>
                      <a:pt x="16" y="376"/>
                    </a:lnTo>
                    <a:lnTo>
                      <a:pt x="19" y="376"/>
                    </a:lnTo>
                    <a:lnTo>
                      <a:pt x="19" y="376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24" name="Freeform 824">
                <a:extLst>
                  <a:ext uri="{FF2B5EF4-FFF2-40B4-BE49-F238E27FC236}">
                    <a16:creationId xmlns:a16="http://schemas.microsoft.com/office/drawing/2014/main" id="{4FB4F968-6C16-4C1A-B315-9C85A078F9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5250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3" y="288"/>
                  </a:cxn>
                  <a:cxn ang="0">
                    <a:pos x="2" y="286"/>
                  </a:cxn>
                  <a:cxn ang="0">
                    <a:pos x="2" y="283"/>
                  </a:cxn>
                  <a:cxn ang="0">
                    <a:pos x="0" y="281"/>
                  </a:cxn>
                  <a:cxn ang="0">
                    <a:pos x="2" y="5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5"/>
                  </a:cxn>
                  <a:cxn ang="0">
                    <a:pos x="6" y="0"/>
                  </a:cxn>
                  <a:cxn ang="0">
                    <a:pos x="10" y="0"/>
                  </a:cxn>
                  <a:cxn ang="0">
                    <a:pos x="67" y="0"/>
                  </a:cxn>
                  <a:cxn ang="0">
                    <a:pos x="67" y="0"/>
                  </a:cxn>
                  <a:cxn ang="0">
                    <a:pos x="67" y="5"/>
                  </a:cxn>
                  <a:cxn ang="0">
                    <a:pos x="69" y="0"/>
                  </a:cxn>
                  <a:cxn ang="0">
                    <a:pos x="72" y="3"/>
                  </a:cxn>
                  <a:cxn ang="0">
                    <a:pos x="74" y="8"/>
                  </a:cxn>
                  <a:cxn ang="0">
                    <a:pos x="74" y="284"/>
                  </a:cxn>
                  <a:cxn ang="0">
                    <a:pos x="72" y="286"/>
                  </a:cxn>
                  <a:cxn ang="0">
                    <a:pos x="69" y="289"/>
                  </a:cxn>
                  <a:cxn ang="0">
                    <a:pos x="64" y="289"/>
                  </a:cxn>
                  <a:cxn ang="0">
                    <a:pos x="66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6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3" y="288"/>
                    </a:lnTo>
                    <a:lnTo>
                      <a:pt x="2" y="286"/>
                    </a:lnTo>
                    <a:lnTo>
                      <a:pt x="2" y="283"/>
                    </a:lnTo>
                    <a:lnTo>
                      <a:pt x="0" y="281"/>
                    </a:lnTo>
                    <a:lnTo>
                      <a:pt x="2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8" y="5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7" y="5"/>
                    </a:lnTo>
                    <a:lnTo>
                      <a:pt x="69" y="0"/>
                    </a:lnTo>
                    <a:lnTo>
                      <a:pt x="72" y="3"/>
                    </a:lnTo>
                    <a:lnTo>
                      <a:pt x="74" y="8"/>
                    </a:lnTo>
                    <a:lnTo>
                      <a:pt x="74" y="284"/>
                    </a:lnTo>
                    <a:lnTo>
                      <a:pt x="72" y="286"/>
                    </a:lnTo>
                    <a:lnTo>
                      <a:pt x="69" y="289"/>
                    </a:lnTo>
                    <a:lnTo>
                      <a:pt x="64" y="289"/>
                    </a:lnTo>
                    <a:close/>
                    <a:moveTo>
                      <a:pt x="66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6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25" name="Freeform 825">
                <a:extLst>
                  <a:ext uri="{FF2B5EF4-FFF2-40B4-BE49-F238E27FC236}">
                    <a16:creationId xmlns:a16="http://schemas.microsoft.com/office/drawing/2014/main" id="{19E7B5B6-C61E-4CCB-84EE-C6F4C0EF7E8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710988" y="4589463"/>
                <a:ext cx="115888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8" y="286"/>
                  </a:cxn>
                  <a:cxn ang="0">
                    <a:pos x="4" y="289"/>
                  </a:cxn>
                  <a:cxn ang="0">
                    <a:pos x="1" y="286"/>
                  </a:cxn>
                  <a:cxn ang="0">
                    <a:pos x="0" y="281"/>
                  </a:cxn>
                  <a:cxn ang="0">
                    <a:pos x="1" y="7"/>
                  </a:cxn>
                  <a:cxn ang="0">
                    <a:pos x="1" y="5"/>
                  </a:cxn>
                  <a:cxn ang="0">
                    <a:pos x="4" y="7"/>
                  </a:cxn>
                  <a:cxn ang="0">
                    <a:pos x="1" y="5"/>
                  </a:cxn>
                  <a:cxn ang="0">
                    <a:pos x="3" y="2"/>
                  </a:cxn>
                  <a:cxn ang="0">
                    <a:pos x="8" y="0"/>
                  </a:cxn>
                  <a:cxn ang="0">
                    <a:pos x="9" y="0"/>
                  </a:cxn>
                  <a:cxn ang="0">
                    <a:pos x="67" y="0"/>
                  </a:cxn>
                  <a:cxn ang="0">
                    <a:pos x="72" y="3"/>
                  </a:cxn>
                  <a:cxn ang="0">
                    <a:pos x="72" y="5"/>
                  </a:cxn>
                  <a:cxn ang="0">
                    <a:pos x="69" y="7"/>
                  </a:cxn>
                  <a:cxn ang="0">
                    <a:pos x="72" y="5"/>
                  </a:cxn>
                  <a:cxn ang="0">
                    <a:pos x="73" y="8"/>
                  </a:cxn>
                  <a:cxn ang="0">
                    <a:pos x="73" y="283"/>
                  </a:cxn>
                  <a:cxn ang="0">
                    <a:pos x="72" y="284"/>
                  </a:cxn>
                  <a:cxn ang="0">
                    <a:pos x="69" y="283"/>
                  </a:cxn>
                  <a:cxn ang="0">
                    <a:pos x="72" y="284"/>
                  </a:cxn>
                  <a:cxn ang="0">
                    <a:pos x="70" y="288"/>
                  </a:cxn>
                  <a:cxn ang="0">
                    <a:pos x="69" y="289"/>
                  </a:cxn>
                  <a:cxn ang="0">
                    <a:pos x="67" y="286"/>
                  </a:cxn>
                  <a:cxn ang="0">
                    <a:pos x="67" y="289"/>
                  </a:cxn>
                  <a:cxn ang="0">
                    <a:pos x="64" y="289"/>
                  </a:cxn>
                  <a:cxn ang="0">
                    <a:pos x="9" y="281"/>
                  </a:cxn>
                  <a:cxn ang="0">
                    <a:pos x="64" y="281"/>
                  </a:cxn>
                  <a:cxn ang="0">
                    <a:pos x="65" y="281"/>
                  </a:cxn>
                  <a:cxn ang="0">
                    <a:pos x="65" y="281"/>
                  </a:cxn>
                  <a:cxn ang="0">
                    <a:pos x="65" y="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9" y="8"/>
                  </a:cxn>
                  <a:cxn ang="0">
                    <a:pos x="9" y="8"/>
                  </a:cxn>
                  <a:cxn ang="0">
                    <a:pos x="9" y="8"/>
                  </a:cxn>
                  <a:cxn ang="0">
                    <a:pos x="9" y="281"/>
                  </a:cxn>
                  <a:cxn ang="0">
                    <a:pos x="9" y="281"/>
                  </a:cxn>
                </a:cxnLst>
                <a:rect l="0" t="0" r="r" b="b"/>
                <a:pathLst>
                  <a:path w="73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8" y="286"/>
                    </a:lnTo>
                    <a:lnTo>
                      <a:pt x="4" y="289"/>
                    </a:lnTo>
                    <a:lnTo>
                      <a:pt x="1" y="286"/>
                    </a:lnTo>
                    <a:lnTo>
                      <a:pt x="0" y="281"/>
                    </a:lnTo>
                    <a:lnTo>
                      <a:pt x="1" y="7"/>
                    </a:lnTo>
                    <a:lnTo>
                      <a:pt x="1" y="5"/>
                    </a:lnTo>
                    <a:lnTo>
                      <a:pt x="4" y="7"/>
                    </a:lnTo>
                    <a:lnTo>
                      <a:pt x="1" y="5"/>
                    </a:lnTo>
                    <a:lnTo>
                      <a:pt x="3" y="2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67" y="0"/>
                    </a:lnTo>
                    <a:lnTo>
                      <a:pt x="72" y="3"/>
                    </a:lnTo>
                    <a:lnTo>
                      <a:pt x="72" y="5"/>
                    </a:lnTo>
                    <a:lnTo>
                      <a:pt x="69" y="7"/>
                    </a:lnTo>
                    <a:lnTo>
                      <a:pt x="72" y="5"/>
                    </a:lnTo>
                    <a:lnTo>
                      <a:pt x="73" y="8"/>
                    </a:lnTo>
                    <a:lnTo>
                      <a:pt x="73" y="283"/>
                    </a:lnTo>
                    <a:lnTo>
                      <a:pt x="72" y="284"/>
                    </a:lnTo>
                    <a:lnTo>
                      <a:pt x="69" y="283"/>
                    </a:lnTo>
                    <a:lnTo>
                      <a:pt x="72" y="284"/>
                    </a:lnTo>
                    <a:lnTo>
                      <a:pt x="70" y="288"/>
                    </a:lnTo>
                    <a:lnTo>
                      <a:pt x="69" y="289"/>
                    </a:lnTo>
                    <a:lnTo>
                      <a:pt x="67" y="286"/>
                    </a:lnTo>
                    <a:lnTo>
                      <a:pt x="67" y="289"/>
                    </a:lnTo>
                    <a:lnTo>
                      <a:pt x="64" y="289"/>
                    </a:lnTo>
                    <a:close/>
                    <a:moveTo>
                      <a:pt x="9" y="281"/>
                    </a:moveTo>
                    <a:lnTo>
                      <a:pt x="64" y="281"/>
                    </a:lnTo>
                    <a:lnTo>
                      <a:pt x="65" y="281"/>
                    </a:lnTo>
                    <a:lnTo>
                      <a:pt x="65" y="281"/>
                    </a:lnTo>
                    <a:lnTo>
                      <a:pt x="65" y="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9" y="281"/>
                    </a:lnTo>
                    <a:lnTo>
                      <a:pt x="9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26" name="Freeform 826">
                <a:extLst>
                  <a:ext uri="{FF2B5EF4-FFF2-40B4-BE49-F238E27FC236}">
                    <a16:creationId xmlns:a16="http://schemas.microsoft.com/office/drawing/2014/main" id="{3BB9442B-5F4C-4783-A537-7F998DF1BF4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895138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7" y="289"/>
                  </a:cxn>
                  <a:cxn ang="0">
                    <a:pos x="8" y="286"/>
                  </a:cxn>
                  <a:cxn ang="0">
                    <a:pos x="5" y="289"/>
                  </a:cxn>
                  <a:cxn ang="0">
                    <a:pos x="3" y="288"/>
                  </a:cxn>
                  <a:cxn ang="0">
                    <a:pos x="2" y="284"/>
                  </a:cxn>
                  <a:cxn ang="0">
                    <a:pos x="0" y="281"/>
                  </a:cxn>
                  <a:cxn ang="0">
                    <a:pos x="2" y="7"/>
                  </a:cxn>
                  <a:cxn ang="0">
                    <a:pos x="2" y="5"/>
                  </a:cxn>
                  <a:cxn ang="0">
                    <a:pos x="5" y="7"/>
                  </a:cxn>
                  <a:cxn ang="0">
                    <a:pos x="2" y="5"/>
                  </a:cxn>
                  <a:cxn ang="0">
                    <a:pos x="3" y="2"/>
                  </a:cxn>
                  <a:cxn ang="0">
                    <a:pos x="7" y="0"/>
                  </a:cxn>
                  <a:cxn ang="0">
                    <a:pos x="10" y="0"/>
                  </a:cxn>
                  <a:cxn ang="0">
                    <a:pos x="71" y="2"/>
                  </a:cxn>
                  <a:cxn ang="0">
                    <a:pos x="72" y="5"/>
                  </a:cxn>
                  <a:cxn ang="0">
                    <a:pos x="74" y="8"/>
                  </a:cxn>
                  <a:cxn ang="0">
                    <a:pos x="74" y="283"/>
                  </a:cxn>
                  <a:cxn ang="0">
                    <a:pos x="71" y="288"/>
                  </a:cxn>
                  <a:cxn ang="0">
                    <a:pos x="66" y="289"/>
                  </a:cxn>
                  <a:cxn ang="0">
                    <a:pos x="64" y="289"/>
                  </a:cxn>
                  <a:cxn ang="0">
                    <a:pos x="64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8" y="5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4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7" y="289"/>
                    </a:lnTo>
                    <a:lnTo>
                      <a:pt x="8" y="286"/>
                    </a:lnTo>
                    <a:lnTo>
                      <a:pt x="5" y="289"/>
                    </a:lnTo>
                    <a:lnTo>
                      <a:pt x="3" y="288"/>
                    </a:lnTo>
                    <a:lnTo>
                      <a:pt x="2" y="284"/>
                    </a:lnTo>
                    <a:lnTo>
                      <a:pt x="0" y="281"/>
                    </a:lnTo>
                    <a:lnTo>
                      <a:pt x="2" y="7"/>
                    </a:lnTo>
                    <a:lnTo>
                      <a:pt x="2" y="5"/>
                    </a:lnTo>
                    <a:lnTo>
                      <a:pt x="5" y="7"/>
                    </a:lnTo>
                    <a:lnTo>
                      <a:pt x="2" y="5"/>
                    </a:lnTo>
                    <a:lnTo>
                      <a:pt x="3" y="2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71" y="2"/>
                    </a:lnTo>
                    <a:lnTo>
                      <a:pt x="72" y="5"/>
                    </a:lnTo>
                    <a:lnTo>
                      <a:pt x="74" y="8"/>
                    </a:lnTo>
                    <a:lnTo>
                      <a:pt x="74" y="283"/>
                    </a:lnTo>
                    <a:lnTo>
                      <a:pt x="71" y="288"/>
                    </a:lnTo>
                    <a:lnTo>
                      <a:pt x="66" y="289"/>
                    </a:lnTo>
                    <a:lnTo>
                      <a:pt x="64" y="289"/>
                    </a:lnTo>
                    <a:close/>
                    <a:moveTo>
                      <a:pt x="64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8" y="5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4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27" name="Freeform 827">
                <a:extLst>
                  <a:ext uri="{FF2B5EF4-FFF2-40B4-BE49-F238E27FC236}">
                    <a16:creationId xmlns:a16="http://schemas.microsoft.com/office/drawing/2014/main" id="{211ECF9C-B616-48FD-B242-36E561DB43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75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3" y="288"/>
                  </a:cxn>
                  <a:cxn ang="0">
                    <a:pos x="1" y="286"/>
                  </a:cxn>
                  <a:cxn ang="0">
                    <a:pos x="0" y="283"/>
                  </a:cxn>
                  <a:cxn ang="0">
                    <a:pos x="0" y="281"/>
                  </a:cxn>
                  <a:cxn ang="0">
                    <a:pos x="1" y="7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5"/>
                  </a:cxn>
                  <a:cxn ang="0">
                    <a:pos x="6" y="0"/>
                  </a:cxn>
                  <a:cxn ang="0">
                    <a:pos x="10" y="0"/>
                  </a:cxn>
                  <a:cxn ang="0">
                    <a:pos x="67" y="0"/>
                  </a:cxn>
                  <a:cxn ang="0">
                    <a:pos x="67" y="0"/>
                  </a:cxn>
                  <a:cxn ang="0">
                    <a:pos x="66" y="5"/>
                  </a:cxn>
                  <a:cxn ang="0">
                    <a:pos x="69" y="0"/>
                  </a:cxn>
                  <a:cxn ang="0">
                    <a:pos x="70" y="2"/>
                  </a:cxn>
                  <a:cxn ang="0">
                    <a:pos x="72" y="5"/>
                  </a:cxn>
                  <a:cxn ang="0">
                    <a:pos x="74" y="8"/>
                  </a:cxn>
                  <a:cxn ang="0">
                    <a:pos x="74" y="283"/>
                  </a:cxn>
                  <a:cxn ang="0">
                    <a:pos x="72" y="286"/>
                  </a:cxn>
                  <a:cxn ang="0">
                    <a:pos x="67" y="289"/>
                  </a:cxn>
                  <a:cxn ang="0">
                    <a:pos x="64" y="289"/>
                  </a:cxn>
                  <a:cxn ang="0">
                    <a:pos x="64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7" y="5"/>
                  </a:cxn>
                  <a:cxn ang="0">
                    <a:pos x="66" y="7"/>
                  </a:cxn>
                  <a:cxn ang="0">
                    <a:pos x="66" y="8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4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3" y="288"/>
                    </a:lnTo>
                    <a:lnTo>
                      <a:pt x="1" y="286"/>
                    </a:lnTo>
                    <a:lnTo>
                      <a:pt x="0" y="283"/>
                    </a:lnTo>
                    <a:lnTo>
                      <a:pt x="0" y="281"/>
                    </a:lnTo>
                    <a:lnTo>
                      <a:pt x="1" y="7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8" y="5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6" y="5"/>
                    </a:lnTo>
                    <a:lnTo>
                      <a:pt x="69" y="0"/>
                    </a:lnTo>
                    <a:lnTo>
                      <a:pt x="70" y="2"/>
                    </a:lnTo>
                    <a:lnTo>
                      <a:pt x="72" y="5"/>
                    </a:lnTo>
                    <a:lnTo>
                      <a:pt x="74" y="8"/>
                    </a:lnTo>
                    <a:lnTo>
                      <a:pt x="74" y="283"/>
                    </a:lnTo>
                    <a:lnTo>
                      <a:pt x="72" y="286"/>
                    </a:lnTo>
                    <a:lnTo>
                      <a:pt x="67" y="289"/>
                    </a:lnTo>
                    <a:lnTo>
                      <a:pt x="64" y="289"/>
                    </a:lnTo>
                    <a:close/>
                    <a:moveTo>
                      <a:pt x="64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7" y="5"/>
                    </a:lnTo>
                    <a:lnTo>
                      <a:pt x="66" y="7"/>
                    </a:lnTo>
                    <a:lnTo>
                      <a:pt x="66" y="8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4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28" name="Freeform 828">
                <a:extLst>
                  <a:ext uri="{FF2B5EF4-FFF2-40B4-BE49-F238E27FC236}">
                    <a16:creationId xmlns:a16="http://schemas.microsoft.com/office/drawing/2014/main" id="{83EB0D20-BC9A-475E-8E45-6CD52ED48BE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149138" y="4391025"/>
                <a:ext cx="90488" cy="50800"/>
              </a:xfrm>
              <a:custGeom>
                <a:avLst/>
                <a:gdLst/>
                <a:ahLst/>
                <a:cxnLst>
                  <a:cxn ang="0">
                    <a:pos x="49" y="32"/>
                  </a:cxn>
                  <a:cxn ang="0">
                    <a:pos x="4" y="32"/>
                  </a:cxn>
                  <a:cxn ang="0">
                    <a:pos x="3" y="30"/>
                  </a:cxn>
                  <a:cxn ang="0">
                    <a:pos x="1" y="27"/>
                  </a:cxn>
                  <a:cxn ang="0">
                    <a:pos x="4" y="25"/>
                  </a:cxn>
                  <a:cxn ang="0">
                    <a:pos x="1" y="27"/>
                  </a:cxn>
                  <a:cxn ang="0">
                    <a:pos x="0" y="23"/>
                  </a:cxn>
                  <a:cxn ang="0">
                    <a:pos x="0" y="5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6" y="5"/>
                  </a:cxn>
                  <a:cxn ang="0">
                    <a:pos x="4" y="0"/>
                  </a:cxn>
                  <a:cxn ang="0">
                    <a:pos x="6" y="0"/>
                  </a:cxn>
                  <a:cxn ang="0">
                    <a:pos x="6" y="5"/>
                  </a:cxn>
                  <a:cxn ang="0">
                    <a:pos x="6" y="0"/>
                  </a:cxn>
                  <a:cxn ang="0">
                    <a:pos x="8" y="0"/>
                  </a:cxn>
                  <a:cxn ang="0">
                    <a:pos x="52" y="0"/>
                  </a:cxn>
                  <a:cxn ang="0">
                    <a:pos x="55" y="2"/>
                  </a:cxn>
                  <a:cxn ang="0">
                    <a:pos x="57" y="5"/>
                  </a:cxn>
                  <a:cxn ang="0">
                    <a:pos x="57" y="9"/>
                  </a:cxn>
                  <a:cxn ang="0">
                    <a:pos x="57" y="27"/>
                  </a:cxn>
                  <a:cxn ang="0">
                    <a:pos x="54" y="30"/>
                  </a:cxn>
                  <a:cxn ang="0">
                    <a:pos x="52" y="32"/>
                  </a:cxn>
                  <a:cxn ang="0">
                    <a:pos x="49" y="32"/>
                  </a:cxn>
                  <a:cxn ang="0">
                    <a:pos x="8" y="22"/>
                  </a:cxn>
                  <a:cxn ang="0">
                    <a:pos x="49" y="23"/>
                  </a:cxn>
                  <a:cxn ang="0">
                    <a:pos x="49" y="9"/>
                  </a:cxn>
                  <a:cxn ang="0">
                    <a:pos x="8" y="9"/>
                  </a:cxn>
                  <a:cxn ang="0">
                    <a:pos x="8" y="22"/>
                  </a:cxn>
                </a:cxnLst>
                <a:rect l="0" t="0" r="r" b="b"/>
                <a:pathLst>
                  <a:path w="57" h="32">
                    <a:moveTo>
                      <a:pt x="49" y="32"/>
                    </a:moveTo>
                    <a:lnTo>
                      <a:pt x="4" y="32"/>
                    </a:lnTo>
                    <a:lnTo>
                      <a:pt x="3" y="30"/>
                    </a:lnTo>
                    <a:lnTo>
                      <a:pt x="1" y="27"/>
                    </a:lnTo>
                    <a:lnTo>
                      <a:pt x="4" y="25"/>
                    </a:lnTo>
                    <a:lnTo>
                      <a:pt x="1" y="27"/>
                    </a:lnTo>
                    <a:lnTo>
                      <a:pt x="0" y="23"/>
                    </a:lnTo>
                    <a:lnTo>
                      <a:pt x="0" y="5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6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5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52" y="0"/>
                    </a:lnTo>
                    <a:lnTo>
                      <a:pt x="55" y="2"/>
                    </a:lnTo>
                    <a:lnTo>
                      <a:pt x="57" y="5"/>
                    </a:lnTo>
                    <a:lnTo>
                      <a:pt x="57" y="9"/>
                    </a:lnTo>
                    <a:lnTo>
                      <a:pt x="57" y="27"/>
                    </a:lnTo>
                    <a:lnTo>
                      <a:pt x="54" y="30"/>
                    </a:lnTo>
                    <a:lnTo>
                      <a:pt x="52" y="32"/>
                    </a:lnTo>
                    <a:lnTo>
                      <a:pt x="49" y="32"/>
                    </a:lnTo>
                    <a:close/>
                    <a:moveTo>
                      <a:pt x="8" y="22"/>
                    </a:moveTo>
                    <a:lnTo>
                      <a:pt x="49" y="23"/>
                    </a:lnTo>
                    <a:lnTo>
                      <a:pt x="49" y="9"/>
                    </a:lnTo>
                    <a:lnTo>
                      <a:pt x="8" y="9"/>
                    </a:lnTo>
                    <a:lnTo>
                      <a:pt x="8" y="22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29" name="Rectangle 829">
                <a:extLst>
                  <a:ext uri="{FF2B5EF4-FFF2-40B4-BE49-F238E27FC236}">
                    <a16:creationId xmlns:a16="http://schemas.microsoft.com/office/drawing/2014/main" id="{D10018CA-2A1C-4702-AA1E-898AD4C336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12625" y="4646613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30" name="Rectangle 830">
                <a:extLst>
                  <a:ext uri="{FF2B5EF4-FFF2-40B4-BE49-F238E27FC236}">
                    <a16:creationId xmlns:a16="http://schemas.microsoft.com/office/drawing/2014/main" id="{4559FC2D-E101-4AB5-8055-EBA1AB49EB7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12625" y="4683125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31" name="Rectangle 831">
                <a:extLst>
                  <a:ext uri="{FF2B5EF4-FFF2-40B4-BE49-F238E27FC236}">
                    <a16:creationId xmlns:a16="http://schemas.microsoft.com/office/drawing/2014/main" id="{D03775BB-35A1-419A-9AC9-C58237F3DC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6888" y="4646613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32" name="Rectangle 832">
                <a:extLst>
                  <a:ext uri="{FF2B5EF4-FFF2-40B4-BE49-F238E27FC236}">
                    <a16:creationId xmlns:a16="http://schemas.microsoft.com/office/drawing/2014/main" id="{73D0B532-AA20-4960-8877-8375DAA046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6888" y="4683125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33" name="Rectangle 833">
                <a:extLst>
                  <a:ext uri="{FF2B5EF4-FFF2-40B4-BE49-F238E27FC236}">
                    <a16:creationId xmlns:a16="http://schemas.microsoft.com/office/drawing/2014/main" id="{A014931D-ABD0-4203-A226-F96525C003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1150" y="4646613"/>
                <a:ext cx="55563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34" name="Rectangle 834">
                <a:extLst>
                  <a:ext uri="{FF2B5EF4-FFF2-40B4-BE49-F238E27FC236}">
                    <a16:creationId xmlns:a16="http://schemas.microsoft.com/office/drawing/2014/main" id="{67265C81-35CE-45A0-A2A5-2C58C215174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1150" y="4683125"/>
                <a:ext cx="55563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35" name="Rectangle 835">
                <a:extLst>
                  <a:ext uri="{FF2B5EF4-FFF2-40B4-BE49-F238E27FC236}">
                    <a16:creationId xmlns:a16="http://schemas.microsoft.com/office/drawing/2014/main" id="{452E37EB-F351-475D-A575-9F33318A85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57000" y="4646613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36" name="Rectangle 836">
                <a:extLst>
                  <a:ext uri="{FF2B5EF4-FFF2-40B4-BE49-F238E27FC236}">
                    <a16:creationId xmlns:a16="http://schemas.microsoft.com/office/drawing/2014/main" id="{BE202D40-A7AB-4894-B50B-F7156D29265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57000" y="4683125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</p:grpSp>
        <p:grpSp>
          <p:nvGrpSpPr>
            <p:cNvPr id="678" name="组合 677">
              <a:extLst>
                <a:ext uri="{FF2B5EF4-FFF2-40B4-BE49-F238E27FC236}">
                  <a16:creationId xmlns:a16="http://schemas.microsoft.com/office/drawing/2014/main" id="{EB08231E-A6EE-45C3-8D95-A706BB9EA993}"/>
                </a:ext>
              </a:extLst>
            </p:cNvPr>
            <p:cNvGrpSpPr/>
            <p:nvPr/>
          </p:nvGrpSpPr>
          <p:grpSpPr>
            <a:xfrm>
              <a:off x="3366727" y="11248936"/>
              <a:ext cx="461744" cy="408274"/>
              <a:chOff x="11403013" y="4297363"/>
              <a:chExt cx="920750" cy="827087"/>
            </a:xfrm>
          </p:grpSpPr>
          <p:sp>
            <p:nvSpPr>
              <p:cNvPr id="707" name="Freeform 822">
                <a:extLst>
                  <a:ext uri="{FF2B5EF4-FFF2-40B4-BE49-F238E27FC236}">
                    <a16:creationId xmlns:a16="http://schemas.microsoft.com/office/drawing/2014/main" id="{683886FF-1922-49FB-B10A-89F8A8C5A5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403013" y="4297363"/>
                <a:ext cx="920750" cy="198438"/>
              </a:xfrm>
              <a:custGeom>
                <a:avLst/>
                <a:gdLst/>
                <a:ahLst/>
                <a:cxnLst>
                  <a:cxn ang="0">
                    <a:pos x="558" y="125"/>
                  </a:cxn>
                  <a:cxn ang="0">
                    <a:pos x="16" y="125"/>
                  </a:cxn>
                  <a:cxn ang="0">
                    <a:pos x="9" y="122"/>
                  </a:cxn>
                  <a:cxn ang="0">
                    <a:pos x="5" y="118"/>
                  </a:cxn>
                  <a:cxn ang="0">
                    <a:pos x="0" y="112"/>
                  </a:cxn>
                  <a:cxn ang="0">
                    <a:pos x="0" y="107"/>
                  </a:cxn>
                  <a:cxn ang="0">
                    <a:pos x="0" y="104"/>
                  </a:cxn>
                  <a:cxn ang="0">
                    <a:pos x="0" y="22"/>
                  </a:cxn>
                  <a:cxn ang="0">
                    <a:pos x="0" y="17"/>
                  </a:cxn>
                  <a:cxn ang="0">
                    <a:pos x="3" y="8"/>
                  </a:cxn>
                  <a:cxn ang="0">
                    <a:pos x="8" y="3"/>
                  </a:cxn>
                  <a:cxn ang="0">
                    <a:pos x="13" y="2"/>
                  </a:cxn>
                  <a:cxn ang="0">
                    <a:pos x="21" y="0"/>
                  </a:cxn>
                  <a:cxn ang="0">
                    <a:pos x="557" y="0"/>
                  </a:cxn>
                  <a:cxn ang="0">
                    <a:pos x="563" y="0"/>
                  </a:cxn>
                  <a:cxn ang="0">
                    <a:pos x="570" y="3"/>
                  </a:cxn>
                  <a:cxn ang="0">
                    <a:pos x="575" y="8"/>
                  </a:cxn>
                  <a:cxn ang="0">
                    <a:pos x="578" y="13"/>
                  </a:cxn>
                  <a:cxn ang="0">
                    <a:pos x="580" y="22"/>
                  </a:cxn>
                  <a:cxn ang="0">
                    <a:pos x="580" y="104"/>
                  </a:cxn>
                  <a:cxn ang="0">
                    <a:pos x="578" y="109"/>
                  </a:cxn>
                  <a:cxn ang="0">
                    <a:pos x="575" y="117"/>
                  </a:cxn>
                  <a:cxn ang="0">
                    <a:pos x="570" y="122"/>
                  </a:cxn>
                  <a:cxn ang="0">
                    <a:pos x="563" y="125"/>
                  </a:cxn>
                  <a:cxn ang="0">
                    <a:pos x="558" y="125"/>
                  </a:cxn>
                  <a:cxn ang="0">
                    <a:pos x="557" y="8"/>
                  </a:cxn>
                  <a:cxn ang="0">
                    <a:pos x="19" y="8"/>
                  </a:cxn>
                  <a:cxn ang="0">
                    <a:pos x="13" y="10"/>
                  </a:cxn>
                  <a:cxn ang="0">
                    <a:pos x="9" y="15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8" y="22"/>
                  </a:cxn>
                  <a:cxn ang="0">
                    <a:pos x="9" y="110"/>
                  </a:cxn>
                  <a:cxn ang="0">
                    <a:pos x="13" y="114"/>
                  </a:cxn>
                  <a:cxn ang="0">
                    <a:pos x="18" y="117"/>
                  </a:cxn>
                  <a:cxn ang="0">
                    <a:pos x="19" y="117"/>
                  </a:cxn>
                  <a:cxn ang="0">
                    <a:pos x="21" y="117"/>
                  </a:cxn>
                  <a:cxn ang="0">
                    <a:pos x="560" y="117"/>
                  </a:cxn>
                  <a:cxn ang="0">
                    <a:pos x="566" y="114"/>
                  </a:cxn>
                  <a:cxn ang="0">
                    <a:pos x="570" y="110"/>
                  </a:cxn>
                  <a:cxn ang="0">
                    <a:pos x="570" y="104"/>
                  </a:cxn>
                  <a:cxn ang="0">
                    <a:pos x="568" y="15"/>
                  </a:cxn>
                  <a:cxn ang="0">
                    <a:pos x="565" y="10"/>
                  </a:cxn>
                  <a:cxn ang="0">
                    <a:pos x="558" y="8"/>
                  </a:cxn>
                  <a:cxn ang="0">
                    <a:pos x="557" y="8"/>
                  </a:cxn>
                </a:cxnLst>
                <a:rect l="0" t="0" r="r" b="b"/>
                <a:pathLst>
                  <a:path w="580" h="125">
                    <a:moveTo>
                      <a:pt x="558" y="125"/>
                    </a:moveTo>
                    <a:lnTo>
                      <a:pt x="16" y="125"/>
                    </a:lnTo>
                    <a:lnTo>
                      <a:pt x="9" y="122"/>
                    </a:lnTo>
                    <a:lnTo>
                      <a:pt x="5" y="118"/>
                    </a:lnTo>
                    <a:lnTo>
                      <a:pt x="0" y="112"/>
                    </a:lnTo>
                    <a:lnTo>
                      <a:pt x="0" y="107"/>
                    </a:lnTo>
                    <a:lnTo>
                      <a:pt x="0" y="104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3" y="8"/>
                    </a:lnTo>
                    <a:lnTo>
                      <a:pt x="8" y="3"/>
                    </a:lnTo>
                    <a:lnTo>
                      <a:pt x="13" y="2"/>
                    </a:lnTo>
                    <a:lnTo>
                      <a:pt x="21" y="0"/>
                    </a:lnTo>
                    <a:lnTo>
                      <a:pt x="557" y="0"/>
                    </a:lnTo>
                    <a:lnTo>
                      <a:pt x="563" y="0"/>
                    </a:lnTo>
                    <a:lnTo>
                      <a:pt x="570" y="3"/>
                    </a:lnTo>
                    <a:lnTo>
                      <a:pt x="575" y="8"/>
                    </a:lnTo>
                    <a:lnTo>
                      <a:pt x="578" y="13"/>
                    </a:lnTo>
                    <a:lnTo>
                      <a:pt x="580" y="22"/>
                    </a:lnTo>
                    <a:lnTo>
                      <a:pt x="580" y="104"/>
                    </a:lnTo>
                    <a:lnTo>
                      <a:pt x="578" y="109"/>
                    </a:lnTo>
                    <a:lnTo>
                      <a:pt x="575" y="117"/>
                    </a:lnTo>
                    <a:lnTo>
                      <a:pt x="570" y="122"/>
                    </a:lnTo>
                    <a:lnTo>
                      <a:pt x="563" y="125"/>
                    </a:lnTo>
                    <a:lnTo>
                      <a:pt x="558" y="125"/>
                    </a:lnTo>
                    <a:close/>
                    <a:moveTo>
                      <a:pt x="557" y="8"/>
                    </a:moveTo>
                    <a:lnTo>
                      <a:pt x="19" y="8"/>
                    </a:lnTo>
                    <a:lnTo>
                      <a:pt x="13" y="10"/>
                    </a:lnTo>
                    <a:lnTo>
                      <a:pt x="9" y="15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2"/>
                    </a:lnTo>
                    <a:lnTo>
                      <a:pt x="9" y="110"/>
                    </a:lnTo>
                    <a:lnTo>
                      <a:pt x="13" y="114"/>
                    </a:lnTo>
                    <a:lnTo>
                      <a:pt x="18" y="117"/>
                    </a:lnTo>
                    <a:lnTo>
                      <a:pt x="19" y="117"/>
                    </a:lnTo>
                    <a:lnTo>
                      <a:pt x="21" y="117"/>
                    </a:lnTo>
                    <a:lnTo>
                      <a:pt x="560" y="117"/>
                    </a:lnTo>
                    <a:lnTo>
                      <a:pt x="566" y="114"/>
                    </a:lnTo>
                    <a:lnTo>
                      <a:pt x="570" y="110"/>
                    </a:lnTo>
                    <a:lnTo>
                      <a:pt x="570" y="104"/>
                    </a:lnTo>
                    <a:lnTo>
                      <a:pt x="568" y="15"/>
                    </a:lnTo>
                    <a:lnTo>
                      <a:pt x="565" y="10"/>
                    </a:lnTo>
                    <a:lnTo>
                      <a:pt x="558" y="8"/>
                    </a:lnTo>
                    <a:lnTo>
                      <a:pt x="557" y="8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08" name="Freeform 823">
                <a:extLst>
                  <a:ext uri="{FF2B5EF4-FFF2-40B4-BE49-F238E27FC236}">
                    <a16:creationId xmlns:a16="http://schemas.microsoft.com/office/drawing/2014/main" id="{F28D71B5-436B-4C57-9903-AFCECDD4AF6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403013" y="4514850"/>
                <a:ext cx="920750" cy="609600"/>
              </a:xfrm>
              <a:custGeom>
                <a:avLst/>
                <a:gdLst/>
                <a:ahLst/>
                <a:cxnLst>
                  <a:cxn ang="0">
                    <a:pos x="558" y="384"/>
                  </a:cxn>
                  <a:cxn ang="0">
                    <a:pos x="16" y="384"/>
                  </a:cxn>
                  <a:cxn ang="0">
                    <a:pos x="8" y="381"/>
                  </a:cxn>
                  <a:cxn ang="0">
                    <a:pos x="3" y="376"/>
                  </a:cxn>
                  <a:cxn ang="0">
                    <a:pos x="0" y="371"/>
                  </a:cxn>
                  <a:cxn ang="0">
                    <a:pos x="0" y="366"/>
                  </a:cxn>
                  <a:cxn ang="0">
                    <a:pos x="0" y="364"/>
                  </a:cxn>
                  <a:cxn ang="0">
                    <a:pos x="0" y="21"/>
                  </a:cxn>
                  <a:cxn ang="0">
                    <a:pos x="0" y="16"/>
                  </a:cxn>
                  <a:cxn ang="0">
                    <a:pos x="3" y="8"/>
                  </a:cxn>
                  <a:cxn ang="0">
                    <a:pos x="8" y="3"/>
                  </a:cxn>
                  <a:cxn ang="0">
                    <a:pos x="13" y="1"/>
                  </a:cxn>
                  <a:cxn ang="0">
                    <a:pos x="21" y="0"/>
                  </a:cxn>
                  <a:cxn ang="0">
                    <a:pos x="557" y="0"/>
                  </a:cxn>
                  <a:cxn ang="0">
                    <a:pos x="563" y="0"/>
                  </a:cxn>
                  <a:cxn ang="0">
                    <a:pos x="568" y="3"/>
                  </a:cxn>
                  <a:cxn ang="0">
                    <a:pos x="575" y="8"/>
                  </a:cxn>
                  <a:cxn ang="0">
                    <a:pos x="578" y="13"/>
                  </a:cxn>
                  <a:cxn ang="0">
                    <a:pos x="580" y="21"/>
                  </a:cxn>
                  <a:cxn ang="0">
                    <a:pos x="580" y="363"/>
                  </a:cxn>
                  <a:cxn ang="0">
                    <a:pos x="578" y="369"/>
                  </a:cxn>
                  <a:cxn ang="0">
                    <a:pos x="576" y="372"/>
                  </a:cxn>
                  <a:cxn ang="0">
                    <a:pos x="573" y="379"/>
                  </a:cxn>
                  <a:cxn ang="0">
                    <a:pos x="566" y="382"/>
                  </a:cxn>
                  <a:cxn ang="0">
                    <a:pos x="560" y="384"/>
                  </a:cxn>
                  <a:cxn ang="0">
                    <a:pos x="558" y="384"/>
                  </a:cxn>
                  <a:cxn ang="0">
                    <a:pos x="19" y="376"/>
                  </a:cxn>
                  <a:cxn ang="0">
                    <a:pos x="21" y="376"/>
                  </a:cxn>
                  <a:cxn ang="0">
                    <a:pos x="558" y="376"/>
                  </a:cxn>
                  <a:cxn ang="0">
                    <a:pos x="566" y="372"/>
                  </a:cxn>
                  <a:cxn ang="0">
                    <a:pos x="570" y="369"/>
                  </a:cxn>
                  <a:cxn ang="0">
                    <a:pos x="570" y="363"/>
                  </a:cxn>
                  <a:cxn ang="0">
                    <a:pos x="570" y="18"/>
                  </a:cxn>
                  <a:cxn ang="0">
                    <a:pos x="568" y="13"/>
                  </a:cxn>
                  <a:cxn ang="0">
                    <a:pos x="562" y="8"/>
                  </a:cxn>
                  <a:cxn ang="0">
                    <a:pos x="557" y="8"/>
                  </a:cxn>
                  <a:cxn ang="0">
                    <a:pos x="19" y="8"/>
                  </a:cxn>
                  <a:cxn ang="0">
                    <a:pos x="13" y="9"/>
                  </a:cxn>
                  <a:cxn ang="0">
                    <a:pos x="9" y="14"/>
                  </a:cxn>
                  <a:cxn ang="0">
                    <a:pos x="8" y="19"/>
                  </a:cxn>
                  <a:cxn ang="0">
                    <a:pos x="8" y="19"/>
                  </a:cxn>
                  <a:cxn ang="0">
                    <a:pos x="8" y="21"/>
                  </a:cxn>
                  <a:cxn ang="0">
                    <a:pos x="8" y="366"/>
                  </a:cxn>
                  <a:cxn ang="0">
                    <a:pos x="11" y="372"/>
                  </a:cxn>
                  <a:cxn ang="0">
                    <a:pos x="16" y="376"/>
                  </a:cxn>
                  <a:cxn ang="0">
                    <a:pos x="19" y="376"/>
                  </a:cxn>
                  <a:cxn ang="0">
                    <a:pos x="19" y="376"/>
                  </a:cxn>
                </a:cxnLst>
                <a:rect l="0" t="0" r="r" b="b"/>
                <a:pathLst>
                  <a:path w="580" h="384">
                    <a:moveTo>
                      <a:pt x="558" y="384"/>
                    </a:moveTo>
                    <a:lnTo>
                      <a:pt x="16" y="384"/>
                    </a:lnTo>
                    <a:lnTo>
                      <a:pt x="8" y="381"/>
                    </a:lnTo>
                    <a:lnTo>
                      <a:pt x="3" y="376"/>
                    </a:lnTo>
                    <a:lnTo>
                      <a:pt x="0" y="371"/>
                    </a:lnTo>
                    <a:lnTo>
                      <a:pt x="0" y="366"/>
                    </a:lnTo>
                    <a:lnTo>
                      <a:pt x="0" y="364"/>
                    </a:lnTo>
                    <a:lnTo>
                      <a:pt x="0" y="21"/>
                    </a:lnTo>
                    <a:lnTo>
                      <a:pt x="0" y="16"/>
                    </a:lnTo>
                    <a:lnTo>
                      <a:pt x="3" y="8"/>
                    </a:lnTo>
                    <a:lnTo>
                      <a:pt x="8" y="3"/>
                    </a:lnTo>
                    <a:lnTo>
                      <a:pt x="13" y="1"/>
                    </a:lnTo>
                    <a:lnTo>
                      <a:pt x="21" y="0"/>
                    </a:lnTo>
                    <a:lnTo>
                      <a:pt x="557" y="0"/>
                    </a:lnTo>
                    <a:lnTo>
                      <a:pt x="563" y="0"/>
                    </a:lnTo>
                    <a:lnTo>
                      <a:pt x="568" y="3"/>
                    </a:lnTo>
                    <a:lnTo>
                      <a:pt x="575" y="8"/>
                    </a:lnTo>
                    <a:lnTo>
                      <a:pt x="578" y="13"/>
                    </a:lnTo>
                    <a:lnTo>
                      <a:pt x="580" y="21"/>
                    </a:lnTo>
                    <a:lnTo>
                      <a:pt x="580" y="363"/>
                    </a:lnTo>
                    <a:lnTo>
                      <a:pt x="578" y="369"/>
                    </a:lnTo>
                    <a:lnTo>
                      <a:pt x="576" y="372"/>
                    </a:lnTo>
                    <a:lnTo>
                      <a:pt x="573" y="379"/>
                    </a:lnTo>
                    <a:lnTo>
                      <a:pt x="566" y="382"/>
                    </a:lnTo>
                    <a:lnTo>
                      <a:pt x="560" y="384"/>
                    </a:lnTo>
                    <a:lnTo>
                      <a:pt x="558" y="384"/>
                    </a:lnTo>
                    <a:close/>
                    <a:moveTo>
                      <a:pt x="19" y="376"/>
                    </a:moveTo>
                    <a:lnTo>
                      <a:pt x="21" y="376"/>
                    </a:lnTo>
                    <a:lnTo>
                      <a:pt x="558" y="376"/>
                    </a:lnTo>
                    <a:lnTo>
                      <a:pt x="566" y="372"/>
                    </a:lnTo>
                    <a:lnTo>
                      <a:pt x="570" y="369"/>
                    </a:lnTo>
                    <a:lnTo>
                      <a:pt x="570" y="363"/>
                    </a:lnTo>
                    <a:lnTo>
                      <a:pt x="570" y="18"/>
                    </a:lnTo>
                    <a:lnTo>
                      <a:pt x="568" y="13"/>
                    </a:lnTo>
                    <a:lnTo>
                      <a:pt x="562" y="8"/>
                    </a:lnTo>
                    <a:lnTo>
                      <a:pt x="557" y="8"/>
                    </a:lnTo>
                    <a:lnTo>
                      <a:pt x="19" y="8"/>
                    </a:lnTo>
                    <a:lnTo>
                      <a:pt x="13" y="9"/>
                    </a:lnTo>
                    <a:lnTo>
                      <a:pt x="9" y="14"/>
                    </a:lnTo>
                    <a:lnTo>
                      <a:pt x="8" y="19"/>
                    </a:lnTo>
                    <a:lnTo>
                      <a:pt x="8" y="19"/>
                    </a:lnTo>
                    <a:lnTo>
                      <a:pt x="8" y="21"/>
                    </a:lnTo>
                    <a:lnTo>
                      <a:pt x="8" y="366"/>
                    </a:lnTo>
                    <a:lnTo>
                      <a:pt x="11" y="372"/>
                    </a:lnTo>
                    <a:lnTo>
                      <a:pt x="16" y="376"/>
                    </a:lnTo>
                    <a:lnTo>
                      <a:pt x="19" y="376"/>
                    </a:lnTo>
                    <a:lnTo>
                      <a:pt x="19" y="376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09" name="Freeform 824">
                <a:extLst>
                  <a:ext uri="{FF2B5EF4-FFF2-40B4-BE49-F238E27FC236}">
                    <a16:creationId xmlns:a16="http://schemas.microsoft.com/office/drawing/2014/main" id="{6D606033-408C-4B3F-BC18-679C8936D7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5250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3" y="288"/>
                  </a:cxn>
                  <a:cxn ang="0">
                    <a:pos x="2" y="286"/>
                  </a:cxn>
                  <a:cxn ang="0">
                    <a:pos x="2" y="283"/>
                  </a:cxn>
                  <a:cxn ang="0">
                    <a:pos x="0" y="281"/>
                  </a:cxn>
                  <a:cxn ang="0">
                    <a:pos x="2" y="5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5"/>
                  </a:cxn>
                  <a:cxn ang="0">
                    <a:pos x="6" y="0"/>
                  </a:cxn>
                  <a:cxn ang="0">
                    <a:pos x="10" y="0"/>
                  </a:cxn>
                  <a:cxn ang="0">
                    <a:pos x="67" y="0"/>
                  </a:cxn>
                  <a:cxn ang="0">
                    <a:pos x="67" y="0"/>
                  </a:cxn>
                  <a:cxn ang="0">
                    <a:pos x="67" y="5"/>
                  </a:cxn>
                  <a:cxn ang="0">
                    <a:pos x="69" y="0"/>
                  </a:cxn>
                  <a:cxn ang="0">
                    <a:pos x="72" y="3"/>
                  </a:cxn>
                  <a:cxn ang="0">
                    <a:pos x="74" y="8"/>
                  </a:cxn>
                  <a:cxn ang="0">
                    <a:pos x="74" y="284"/>
                  </a:cxn>
                  <a:cxn ang="0">
                    <a:pos x="72" y="286"/>
                  </a:cxn>
                  <a:cxn ang="0">
                    <a:pos x="69" y="289"/>
                  </a:cxn>
                  <a:cxn ang="0">
                    <a:pos x="64" y="289"/>
                  </a:cxn>
                  <a:cxn ang="0">
                    <a:pos x="66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6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3" y="288"/>
                    </a:lnTo>
                    <a:lnTo>
                      <a:pt x="2" y="286"/>
                    </a:lnTo>
                    <a:lnTo>
                      <a:pt x="2" y="283"/>
                    </a:lnTo>
                    <a:lnTo>
                      <a:pt x="0" y="281"/>
                    </a:lnTo>
                    <a:lnTo>
                      <a:pt x="2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8" y="5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7" y="5"/>
                    </a:lnTo>
                    <a:lnTo>
                      <a:pt x="69" y="0"/>
                    </a:lnTo>
                    <a:lnTo>
                      <a:pt x="72" y="3"/>
                    </a:lnTo>
                    <a:lnTo>
                      <a:pt x="74" y="8"/>
                    </a:lnTo>
                    <a:lnTo>
                      <a:pt x="74" y="284"/>
                    </a:lnTo>
                    <a:lnTo>
                      <a:pt x="72" y="286"/>
                    </a:lnTo>
                    <a:lnTo>
                      <a:pt x="69" y="289"/>
                    </a:lnTo>
                    <a:lnTo>
                      <a:pt x="64" y="289"/>
                    </a:lnTo>
                    <a:close/>
                    <a:moveTo>
                      <a:pt x="66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6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0" name="Freeform 825">
                <a:extLst>
                  <a:ext uri="{FF2B5EF4-FFF2-40B4-BE49-F238E27FC236}">
                    <a16:creationId xmlns:a16="http://schemas.microsoft.com/office/drawing/2014/main" id="{93F9A795-4FC9-4030-911A-048F8A68A7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710988" y="4589463"/>
                <a:ext cx="115888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8" y="286"/>
                  </a:cxn>
                  <a:cxn ang="0">
                    <a:pos x="4" y="289"/>
                  </a:cxn>
                  <a:cxn ang="0">
                    <a:pos x="1" y="286"/>
                  </a:cxn>
                  <a:cxn ang="0">
                    <a:pos x="0" y="281"/>
                  </a:cxn>
                  <a:cxn ang="0">
                    <a:pos x="1" y="7"/>
                  </a:cxn>
                  <a:cxn ang="0">
                    <a:pos x="1" y="5"/>
                  </a:cxn>
                  <a:cxn ang="0">
                    <a:pos x="4" y="7"/>
                  </a:cxn>
                  <a:cxn ang="0">
                    <a:pos x="1" y="5"/>
                  </a:cxn>
                  <a:cxn ang="0">
                    <a:pos x="3" y="2"/>
                  </a:cxn>
                  <a:cxn ang="0">
                    <a:pos x="8" y="0"/>
                  </a:cxn>
                  <a:cxn ang="0">
                    <a:pos x="9" y="0"/>
                  </a:cxn>
                  <a:cxn ang="0">
                    <a:pos x="67" y="0"/>
                  </a:cxn>
                  <a:cxn ang="0">
                    <a:pos x="72" y="3"/>
                  </a:cxn>
                  <a:cxn ang="0">
                    <a:pos x="72" y="5"/>
                  </a:cxn>
                  <a:cxn ang="0">
                    <a:pos x="69" y="7"/>
                  </a:cxn>
                  <a:cxn ang="0">
                    <a:pos x="72" y="5"/>
                  </a:cxn>
                  <a:cxn ang="0">
                    <a:pos x="73" y="8"/>
                  </a:cxn>
                  <a:cxn ang="0">
                    <a:pos x="73" y="283"/>
                  </a:cxn>
                  <a:cxn ang="0">
                    <a:pos x="72" y="284"/>
                  </a:cxn>
                  <a:cxn ang="0">
                    <a:pos x="69" y="283"/>
                  </a:cxn>
                  <a:cxn ang="0">
                    <a:pos x="72" y="284"/>
                  </a:cxn>
                  <a:cxn ang="0">
                    <a:pos x="70" y="288"/>
                  </a:cxn>
                  <a:cxn ang="0">
                    <a:pos x="69" y="289"/>
                  </a:cxn>
                  <a:cxn ang="0">
                    <a:pos x="67" y="286"/>
                  </a:cxn>
                  <a:cxn ang="0">
                    <a:pos x="67" y="289"/>
                  </a:cxn>
                  <a:cxn ang="0">
                    <a:pos x="64" y="289"/>
                  </a:cxn>
                  <a:cxn ang="0">
                    <a:pos x="9" y="281"/>
                  </a:cxn>
                  <a:cxn ang="0">
                    <a:pos x="64" y="281"/>
                  </a:cxn>
                  <a:cxn ang="0">
                    <a:pos x="65" y="281"/>
                  </a:cxn>
                  <a:cxn ang="0">
                    <a:pos x="65" y="281"/>
                  </a:cxn>
                  <a:cxn ang="0">
                    <a:pos x="65" y="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9" y="8"/>
                  </a:cxn>
                  <a:cxn ang="0">
                    <a:pos x="9" y="8"/>
                  </a:cxn>
                  <a:cxn ang="0">
                    <a:pos x="9" y="8"/>
                  </a:cxn>
                  <a:cxn ang="0">
                    <a:pos x="9" y="281"/>
                  </a:cxn>
                  <a:cxn ang="0">
                    <a:pos x="9" y="281"/>
                  </a:cxn>
                </a:cxnLst>
                <a:rect l="0" t="0" r="r" b="b"/>
                <a:pathLst>
                  <a:path w="73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8" y="286"/>
                    </a:lnTo>
                    <a:lnTo>
                      <a:pt x="4" y="289"/>
                    </a:lnTo>
                    <a:lnTo>
                      <a:pt x="1" y="286"/>
                    </a:lnTo>
                    <a:lnTo>
                      <a:pt x="0" y="281"/>
                    </a:lnTo>
                    <a:lnTo>
                      <a:pt x="1" y="7"/>
                    </a:lnTo>
                    <a:lnTo>
                      <a:pt x="1" y="5"/>
                    </a:lnTo>
                    <a:lnTo>
                      <a:pt x="4" y="7"/>
                    </a:lnTo>
                    <a:lnTo>
                      <a:pt x="1" y="5"/>
                    </a:lnTo>
                    <a:lnTo>
                      <a:pt x="3" y="2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67" y="0"/>
                    </a:lnTo>
                    <a:lnTo>
                      <a:pt x="72" y="3"/>
                    </a:lnTo>
                    <a:lnTo>
                      <a:pt x="72" y="5"/>
                    </a:lnTo>
                    <a:lnTo>
                      <a:pt x="69" y="7"/>
                    </a:lnTo>
                    <a:lnTo>
                      <a:pt x="72" y="5"/>
                    </a:lnTo>
                    <a:lnTo>
                      <a:pt x="73" y="8"/>
                    </a:lnTo>
                    <a:lnTo>
                      <a:pt x="73" y="283"/>
                    </a:lnTo>
                    <a:lnTo>
                      <a:pt x="72" y="284"/>
                    </a:lnTo>
                    <a:lnTo>
                      <a:pt x="69" y="283"/>
                    </a:lnTo>
                    <a:lnTo>
                      <a:pt x="72" y="284"/>
                    </a:lnTo>
                    <a:lnTo>
                      <a:pt x="70" y="288"/>
                    </a:lnTo>
                    <a:lnTo>
                      <a:pt x="69" y="289"/>
                    </a:lnTo>
                    <a:lnTo>
                      <a:pt x="67" y="286"/>
                    </a:lnTo>
                    <a:lnTo>
                      <a:pt x="67" y="289"/>
                    </a:lnTo>
                    <a:lnTo>
                      <a:pt x="64" y="289"/>
                    </a:lnTo>
                    <a:close/>
                    <a:moveTo>
                      <a:pt x="9" y="281"/>
                    </a:moveTo>
                    <a:lnTo>
                      <a:pt x="64" y="281"/>
                    </a:lnTo>
                    <a:lnTo>
                      <a:pt x="65" y="281"/>
                    </a:lnTo>
                    <a:lnTo>
                      <a:pt x="65" y="281"/>
                    </a:lnTo>
                    <a:lnTo>
                      <a:pt x="65" y="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9" y="281"/>
                    </a:lnTo>
                    <a:lnTo>
                      <a:pt x="9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1" name="Freeform 826">
                <a:extLst>
                  <a:ext uri="{FF2B5EF4-FFF2-40B4-BE49-F238E27FC236}">
                    <a16:creationId xmlns:a16="http://schemas.microsoft.com/office/drawing/2014/main" id="{0433AA94-C4EB-44CC-9100-F1742A5B9C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895138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7" y="289"/>
                  </a:cxn>
                  <a:cxn ang="0">
                    <a:pos x="8" y="286"/>
                  </a:cxn>
                  <a:cxn ang="0">
                    <a:pos x="5" y="289"/>
                  </a:cxn>
                  <a:cxn ang="0">
                    <a:pos x="3" y="288"/>
                  </a:cxn>
                  <a:cxn ang="0">
                    <a:pos x="2" y="284"/>
                  </a:cxn>
                  <a:cxn ang="0">
                    <a:pos x="0" y="281"/>
                  </a:cxn>
                  <a:cxn ang="0">
                    <a:pos x="2" y="7"/>
                  </a:cxn>
                  <a:cxn ang="0">
                    <a:pos x="2" y="5"/>
                  </a:cxn>
                  <a:cxn ang="0">
                    <a:pos x="5" y="7"/>
                  </a:cxn>
                  <a:cxn ang="0">
                    <a:pos x="2" y="5"/>
                  </a:cxn>
                  <a:cxn ang="0">
                    <a:pos x="3" y="2"/>
                  </a:cxn>
                  <a:cxn ang="0">
                    <a:pos x="7" y="0"/>
                  </a:cxn>
                  <a:cxn ang="0">
                    <a:pos x="10" y="0"/>
                  </a:cxn>
                  <a:cxn ang="0">
                    <a:pos x="71" y="2"/>
                  </a:cxn>
                  <a:cxn ang="0">
                    <a:pos x="72" y="5"/>
                  </a:cxn>
                  <a:cxn ang="0">
                    <a:pos x="74" y="8"/>
                  </a:cxn>
                  <a:cxn ang="0">
                    <a:pos x="74" y="283"/>
                  </a:cxn>
                  <a:cxn ang="0">
                    <a:pos x="71" y="288"/>
                  </a:cxn>
                  <a:cxn ang="0">
                    <a:pos x="66" y="289"/>
                  </a:cxn>
                  <a:cxn ang="0">
                    <a:pos x="64" y="289"/>
                  </a:cxn>
                  <a:cxn ang="0">
                    <a:pos x="64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8" y="5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4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7" y="289"/>
                    </a:lnTo>
                    <a:lnTo>
                      <a:pt x="8" y="286"/>
                    </a:lnTo>
                    <a:lnTo>
                      <a:pt x="5" y="289"/>
                    </a:lnTo>
                    <a:lnTo>
                      <a:pt x="3" y="288"/>
                    </a:lnTo>
                    <a:lnTo>
                      <a:pt x="2" y="284"/>
                    </a:lnTo>
                    <a:lnTo>
                      <a:pt x="0" y="281"/>
                    </a:lnTo>
                    <a:lnTo>
                      <a:pt x="2" y="7"/>
                    </a:lnTo>
                    <a:lnTo>
                      <a:pt x="2" y="5"/>
                    </a:lnTo>
                    <a:lnTo>
                      <a:pt x="5" y="7"/>
                    </a:lnTo>
                    <a:lnTo>
                      <a:pt x="2" y="5"/>
                    </a:lnTo>
                    <a:lnTo>
                      <a:pt x="3" y="2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71" y="2"/>
                    </a:lnTo>
                    <a:lnTo>
                      <a:pt x="72" y="5"/>
                    </a:lnTo>
                    <a:lnTo>
                      <a:pt x="74" y="8"/>
                    </a:lnTo>
                    <a:lnTo>
                      <a:pt x="74" y="283"/>
                    </a:lnTo>
                    <a:lnTo>
                      <a:pt x="71" y="288"/>
                    </a:lnTo>
                    <a:lnTo>
                      <a:pt x="66" y="289"/>
                    </a:lnTo>
                    <a:lnTo>
                      <a:pt x="64" y="289"/>
                    </a:lnTo>
                    <a:close/>
                    <a:moveTo>
                      <a:pt x="64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8" y="5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4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2" name="Freeform 827">
                <a:extLst>
                  <a:ext uri="{FF2B5EF4-FFF2-40B4-BE49-F238E27FC236}">
                    <a16:creationId xmlns:a16="http://schemas.microsoft.com/office/drawing/2014/main" id="{F732A7C9-2B4A-4777-8E62-F0F27B57DB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75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3" y="288"/>
                  </a:cxn>
                  <a:cxn ang="0">
                    <a:pos x="1" y="286"/>
                  </a:cxn>
                  <a:cxn ang="0">
                    <a:pos x="0" y="283"/>
                  </a:cxn>
                  <a:cxn ang="0">
                    <a:pos x="0" y="281"/>
                  </a:cxn>
                  <a:cxn ang="0">
                    <a:pos x="1" y="7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5"/>
                  </a:cxn>
                  <a:cxn ang="0">
                    <a:pos x="6" y="0"/>
                  </a:cxn>
                  <a:cxn ang="0">
                    <a:pos x="10" y="0"/>
                  </a:cxn>
                  <a:cxn ang="0">
                    <a:pos x="67" y="0"/>
                  </a:cxn>
                  <a:cxn ang="0">
                    <a:pos x="67" y="0"/>
                  </a:cxn>
                  <a:cxn ang="0">
                    <a:pos x="66" y="5"/>
                  </a:cxn>
                  <a:cxn ang="0">
                    <a:pos x="69" y="0"/>
                  </a:cxn>
                  <a:cxn ang="0">
                    <a:pos x="70" y="2"/>
                  </a:cxn>
                  <a:cxn ang="0">
                    <a:pos x="72" y="5"/>
                  </a:cxn>
                  <a:cxn ang="0">
                    <a:pos x="74" y="8"/>
                  </a:cxn>
                  <a:cxn ang="0">
                    <a:pos x="74" y="283"/>
                  </a:cxn>
                  <a:cxn ang="0">
                    <a:pos x="72" y="286"/>
                  </a:cxn>
                  <a:cxn ang="0">
                    <a:pos x="67" y="289"/>
                  </a:cxn>
                  <a:cxn ang="0">
                    <a:pos x="64" y="289"/>
                  </a:cxn>
                  <a:cxn ang="0">
                    <a:pos x="64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7" y="5"/>
                  </a:cxn>
                  <a:cxn ang="0">
                    <a:pos x="66" y="7"/>
                  </a:cxn>
                  <a:cxn ang="0">
                    <a:pos x="66" y="8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4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3" y="288"/>
                    </a:lnTo>
                    <a:lnTo>
                      <a:pt x="1" y="286"/>
                    </a:lnTo>
                    <a:lnTo>
                      <a:pt x="0" y="283"/>
                    </a:lnTo>
                    <a:lnTo>
                      <a:pt x="0" y="281"/>
                    </a:lnTo>
                    <a:lnTo>
                      <a:pt x="1" y="7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8" y="5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6" y="5"/>
                    </a:lnTo>
                    <a:lnTo>
                      <a:pt x="69" y="0"/>
                    </a:lnTo>
                    <a:lnTo>
                      <a:pt x="70" y="2"/>
                    </a:lnTo>
                    <a:lnTo>
                      <a:pt x="72" y="5"/>
                    </a:lnTo>
                    <a:lnTo>
                      <a:pt x="74" y="8"/>
                    </a:lnTo>
                    <a:lnTo>
                      <a:pt x="74" y="283"/>
                    </a:lnTo>
                    <a:lnTo>
                      <a:pt x="72" y="286"/>
                    </a:lnTo>
                    <a:lnTo>
                      <a:pt x="67" y="289"/>
                    </a:lnTo>
                    <a:lnTo>
                      <a:pt x="64" y="289"/>
                    </a:lnTo>
                    <a:close/>
                    <a:moveTo>
                      <a:pt x="64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7" y="5"/>
                    </a:lnTo>
                    <a:lnTo>
                      <a:pt x="66" y="7"/>
                    </a:lnTo>
                    <a:lnTo>
                      <a:pt x="66" y="8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4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3" name="Freeform 828">
                <a:extLst>
                  <a:ext uri="{FF2B5EF4-FFF2-40B4-BE49-F238E27FC236}">
                    <a16:creationId xmlns:a16="http://schemas.microsoft.com/office/drawing/2014/main" id="{2EAA8B60-FF5F-4BEC-8B27-8F1D43C5E1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149138" y="4391025"/>
                <a:ext cx="90488" cy="50800"/>
              </a:xfrm>
              <a:custGeom>
                <a:avLst/>
                <a:gdLst/>
                <a:ahLst/>
                <a:cxnLst>
                  <a:cxn ang="0">
                    <a:pos x="49" y="32"/>
                  </a:cxn>
                  <a:cxn ang="0">
                    <a:pos x="4" y="32"/>
                  </a:cxn>
                  <a:cxn ang="0">
                    <a:pos x="3" y="30"/>
                  </a:cxn>
                  <a:cxn ang="0">
                    <a:pos x="1" y="27"/>
                  </a:cxn>
                  <a:cxn ang="0">
                    <a:pos x="4" y="25"/>
                  </a:cxn>
                  <a:cxn ang="0">
                    <a:pos x="1" y="27"/>
                  </a:cxn>
                  <a:cxn ang="0">
                    <a:pos x="0" y="23"/>
                  </a:cxn>
                  <a:cxn ang="0">
                    <a:pos x="0" y="5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6" y="5"/>
                  </a:cxn>
                  <a:cxn ang="0">
                    <a:pos x="4" y="0"/>
                  </a:cxn>
                  <a:cxn ang="0">
                    <a:pos x="6" y="0"/>
                  </a:cxn>
                  <a:cxn ang="0">
                    <a:pos x="6" y="5"/>
                  </a:cxn>
                  <a:cxn ang="0">
                    <a:pos x="6" y="0"/>
                  </a:cxn>
                  <a:cxn ang="0">
                    <a:pos x="8" y="0"/>
                  </a:cxn>
                  <a:cxn ang="0">
                    <a:pos x="52" y="0"/>
                  </a:cxn>
                  <a:cxn ang="0">
                    <a:pos x="55" y="2"/>
                  </a:cxn>
                  <a:cxn ang="0">
                    <a:pos x="57" y="5"/>
                  </a:cxn>
                  <a:cxn ang="0">
                    <a:pos x="57" y="9"/>
                  </a:cxn>
                  <a:cxn ang="0">
                    <a:pos x="57" y="27"/>
                  </a:cxn>
                  <a:cxn ang="0">
                    <a:pos x="54" y="30"/>
                  </a:cxn>
                  <a:cxn ang="0">
                    <a:pos x="52" y="32"/>
                  </a:cxn>
                  <a:cxn ang="0">
                    <a:pos x="49" y="32"/>
                  </a:cxn>
                  <a:cxn ang="0">
                    <a:pos x="8" y="22"/>
                  </a:cxn>
                  <a:cxn ang="0">
                    <a:pos x="49" y="23"/>
                  </a:cxn>
                  <a:cxn ang="0">
                    <a:pos x="49" y="9"/>
                  </a:cxn>
                  <a:cxn ang="0">
                    <a:pos x="8" y="9"/>
                  </a:cxn>
                  <a:cxn ang="0">
                    <a:pos x="8" y="22"/>
                  </a:cxn>
                </a:cxnLst>
                <a:rect l="0" t="0" r="r" b="b"/>
                <a:pathLst>
                  <a:path w="57" h="32">
                    <a:moveTo>
                      <a:pt x="49" y="32"/>
                    </a:moveTo>
                    <a:lnTo>
                      <a:pt x="4" y="32"/>
                    </a:lnTo>
                    <a:lnTo>
                      <a:pt x="3" y="30"/>
                    </a:lnTo>
                    <a:lnTo>
                      <a:pt x="1" y="27"/>
                    </a:lnTo>
                    <a:lnTo>
                      <a:pt x="4" y="25"/>
                    </a:lnTo>
                    <a:lnTo>
                      <a:pt x="1" y="27"/>
                    </a:lnTo>
                    <a:lnTo>
                      <a:pt x="0" y="23"/>
                    </a:lnTo>
                    <a:lnTo>
                      <a:pt x="0" y="5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6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5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52" y="0"/>
                    </a:lnTo>
                    <a:lnTo>
                      <a:pt x="55" y="2"/>
                    </a:lnTo>
                    <a:lnTo>
                      <a:pt x="57" y="5"/>
                    </a:lnTo>
                    <a:lnTo>
                      <a:pt x="57" y="9"/>
                    </a:lnTo>
                    <a:lnTo>
                      <a:pt x="57" y="27"/>
                    </a:lnTo>
                    <a:lnTo>
                      <a:pt x="54" y="30"/>
                    </a:lnTo>
                    <a:lnTo>
                      <a:pt x="52" y="32"/>
                    </a:lnTo>
                    <a:lnTo>
                      <a:pt x="49" y="32"/>
                    </a:lnTo>
                    <a:close/>
                    <a:moveTo>
                      <a:pt x="8" y="22"/>
                    </a:moveTo>
                    <a:lnTo>
                      <a:pt x="49" y="23"/>
                    </a:lnTo>
                    <a:lnTo>
                      <a:pt x="49" y="9"/>
                    </a:lnTo>
                    <a:lnTo>
                      <a:pt x="8" y="9"/>
                    </a:lnTo>
                    <a:lnTo>
                      <a:pt x="8" y="22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4" name="Rectangle 829">
                <a:extLst>
                  <a:ext uri="{FF2B5EF4-FFF2-40B4-BE49-F238E27FC236}">
                    <a16:creationId xmlns:a16="http://schemas.microsoft.com/office/drawing/2014/main" id="{C9A36C7D-B12F-4B5A-AA95-4A0A62375C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12625" y="4646613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5" name="Rectangle 830">
                <a:extLst>
                  <a:ext uri="{FF2B5EF4-FFF2-40B4-BE49-F238E27FC236}">
                    <a16:creationId xmlns:a16="http://schemas.microsoft.com/office/drawing/2014/main" id="{C9CEA4C7-C4D2-4DC2-A781-E362B3F9F3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12625" y="4683125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6" name="Rectangle 831">
                <a:extLst>
                  <a:ext uri="{FF2B5EF4-FFF2-40B4-BE49-F238E27FC236}">
                    <a16:creationId xmlns:a16="http://schemas.microsoft.com/office/drawing/2014/main" id="{CC5297F1-A96D-47A9-BD62-2323851C58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6888" y="4646613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7" name="Rectangle 832">
                <a:extLst>
                  <a:ext uri="{FF2B5EF4-FFF2-40B4-BE49-F238E27FC236}">
                    <a16:creationId xmlns:a16="http://schemas.microsoft.com/office/drawing/2014/main" id="{49A16731-93DF-4064-BED7-4C4C010657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6888" y="4683125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8" name="Rectangle 833">
                <a:extLst>
                  <a:ext uri="{FF2B5EF4-FFF2-40B4-BE49-F238E27FC236}">
                    <a16:creationId xmlns:a16="http://schemas.microsoft.com/office/drawing/2014/main" id="{A42CDE28-FB69-401F-A347-5EDDFD0E10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1150" y="4646613"/>
                <a:ext cx="55563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19" name="Rectangle 834">
                <a:extLst>
                  <a:ext uri="{FF2B5EF4-FFF2-40B4-BE49-F238E27FC236}">
                    <a16:creationId xmlns:a16="http://schemas.microsoft.com/office/drawing/2014/main" id="{1067AF4D-B5F0-4976-81DD-8514049C39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1150" y="4683125"/>
                <a:ext cx="55563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20" name="Rectangle 835">
                <a:extLst>
                  <a:ext uri="{FF2B5EF4-FFF2-40B4-BE49-F238E27FC236}">
                    <a16:creationId xmlns:a16="http://schemas.microsoft.com/office/drawing/2014/main" id="{0F357D91-2775-4262-AE9C-1AE72B7880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57000" y="4646613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21" name="Rectangle 836">
                <a:extLst>
                  <a:ext uri="{FF2B5EF4-FFF2-40B4-BE49-F238E27FC236}">
                    <a16:creationId xmlns:a16="http://schemas.microsoft.com/office/drawing/2014/main" id="{0E3FE045-BF6E-41AA-9B3F-5E2A7AE77C3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57000" y="4683125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</p:grpSp>
        <p:grpSp>
          <p:nvGrpSpPr>
            <p:cNvPr id="679" name="组合 678">
              <a:extLst>
                <a:ext uri="{FF2B5EF4-FFF2-40B4-BE49-F238E27FC236}">
                  <a16:creationId xmlns:a16="http://schemas.microsoft.com/office/drawing/2014/main" id="{068CC4F6-9904-46E4-AB87-7AE5B9969702}"/>
                </a:ext>
              </a:extLst>
            </p:cNvPr>
            <p:cNvGrpSpPr/>
            <p:nvPr/>
          </p:nvGrpSpPr>
          <p:grpSpPr>
            <a:xfrm>
              <a:off x="3972307" y="11248936"/>
              <a:ext cx="461744" cy="408274"/>
              <a:chOff x="11403013" y="4297363"/>
              <a:chExt cx="920750" cy="827087"/>
            </a:xfrm>
          </p:grpSpPr>
          <p:sp>
            <p:nvSpPr>
              <p:cNvPr id="692" name="Freeform 822">
                <a:extLst>
                  <a:ext uri="{FF2B5EF4-FFF2-40B4-BE49-F238E27FC236}">
                    <a16:creationId xmlns:a16="http://schemas.microsoft.com/office/drawing/2014/main" id="{DA49EBB1-86CF-47B1-9234-3F34EE26E5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403013" y="4297363"/>
                <a:ext cx="920750" cy="198438"/>
              </a:xfrm>
              <a:custGeom>
                <a:avLst/>
                <a:gdLst/>
                <a:ahLst/>
                <a:cxnLst>
                  <a:cxn ang="0">
                    <a:pos x="558" y="125"/>
                  </a:cxn>
                  <a:cxn ang="0">
                    <a:pos x="16" y="125"/>
                  </a:cxn>
                  <a:cxn ang="0">
                    <a:pos x="9" y="122"/>
                  </a:cxn>
                  <a:cxn ang="0">
                    <a:pos x="5" y="118"/>
                  </a:cxn>
                  <a:cxn ang="0">
                    <a:pos x="0" y="112"/>
                  </a:cxn>
                  <a:cxn ang="0">
                    <a:pos x="0" y="107"/>
                  </a:cxn>
                  <a:cxn ang="0">
                    <a:pos x="0" y="104"/>
                  </a:cxn>
                  <a:cxn ang="0">
                    <a:pos x="0" y="22"/>
                  </a:cxn>
                  <a:cxn ang="0">
                    <a:pos x="0" y="17"/>
                  </a:cxn>
                  <a:cxn ang="0">
                    <a:pos x="3" y="8"/>
                  </a:cxn>
                  <a:cxn ang="0">
                    <a:pos x="8" y="3"/>
                  </a:cxn>
                  <a:cxn ang="0">
                    <a:pos x="13" y="2"/>
                  </a:cxn>
                  <a:cxn ang="0">
                    <a:pos x="21" y="0"/>
                  </a:cxn>
                  <a:cxn ang="0">
                    <a:pos x="557" y="0"/>
                  </a:cxn>
                  <a:cxn ang="0">
                    <a:pos x="563" y="0"/>
                  </a:cxn>
                  <a:cxn ang="0">
                    <a:pos x="570" y="3"/>
                  </a:cxn>
                  <a:cxn ang="0">
                    <a:pos x="575" y="8"/>
                  </a:cxn>
                  <a:cxn ang="0">
                    <a:pos x="578" y="13"/>
                  </a:cxn>
                  <a:cxn ang="0">
                    <a:pos x="580" y="22"/>
                  </a:cxn>
                  <a:cxn ang="0">
                    <a:pos x="580" y="104"/>
                  </a:cxn>
                  <a:cxn ang="0">
                    <a:pos x="578" y="109"/>
                  </a:cxn>
                  <a:cxn ang="0">
                    <a:pos x="575" y="117"/>
                  </a:cxn>
                  <a:cxn ang="0">
                    <a:pos x="570" y="122"/>
                  </a:cxn>
                  <a:cxn ang="0">
                    <a:pos x="563" y="125"/>
                  </a:cxn>
                  <a:cxn ang="0">
                    <a:pos x="558" y="125"/>
                  </a:cxn>
                  <a:cxn ang="0">
                    <a:pos x="557" y="8"/>
                  </a:cxn>
                  <a:cxn ang="0">
                    <a:pos x="19" y="8"/>
                  </a:cxn>
                  <a:cxn ang="0">
                    <a:pos x="13" y="10"/>
                  </a:cxn>
                  <a:cxn ang="0">
                    <a:pos x="9" y="15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8" y="22"/>
                  </a:cxn>
                  <a:cxn ang="0">
                    <a:pos x="9" y="110"/>
                  </a:cxn>
                  <a:cxn ang="0">
                    <a:pos x="13" y="114"/>
                  </a:cxn>
                  <a:cxn ang="0">
                    <a:pos x="18" y="117"/>
                  </a:cxn>
                  <a:cxn ang="0">
                    <a:pos x="19" y="117"/>
                  </a:cxn>
                  <a:cxn ang="0">
                    <a:pos x="21" y="117"/>
                  </a:cxn>
                  <a:cxn ang="0">
                    <a:pos x="560" y="117"/>
                  </a:cxn>
                  <a:cxn ang="0">
                    <a:pos x="566" y="114"/>
                  </a:cxn>
                  <a:cxn ang="0">
                    <a:pos x="570" y="110"/>
                  </a:cxn>
                  <a:cxn ang="0">
                    <a:pos x="570" y="104"/>
                  </a:cxn>
                  <a:cxn ang="0">
                    <a:pos x="568" y="15"/>
                  </a:cxn>
                  <a:cxn ang="0">
                    <a:pos x="565" y="10"/>
                  </a:cxn>
                  <a:cxn ang="0">
                    <a:pos x="558" y="8"/>
                  </a:cxn>
                  <a:cxn ang="0">
                    <a:pos x="557" y="8"/>
                  </a:cxn>
                </a:cxnLst>
                <a:rect l="0" t="0" r="r" b="b"/>
                <a:pathLst>
                  <a:path w="580" h="125">
                    <a:moveTo>
                      <a:pt x="558" y="125"/>
                    </a:moveTo>
                    <a:lnTo>
                      <a:pt x="16" y="125"/>
                    </a:lnTo>
                    <a:lnTo>
                      <a:pt x="9" y="122"/>
                    </a:lnTo>
                    <a:lnTo>
                      <a:pt x="5" y="118"/>
                    </a:lnTo>
                    <a:lnTo>
                      <a:pt x="0" y="112"/>
                    </a:lnTo>
                    <a:lnTo>
                      <a:pt x="0" y="107"/>
                    </a:lnTo>
                    <a:lnTo>
                      <a:pt x="0" y="104"/>
                    </a:lnTo>
                    <a:lnTo>
                      <a:pt x="0" y="22"/>
                    </a:lnTo>
                    <a:lnTo>
                      <a:pt x="0" y="17"/>
                    </a:lnTo>
                    <a:lnTo>
                      <a:pt x="3" y="8"/>
                    </a:lnTo>
                    <a:lnTo>
                      <a:pt x="8" y="3"/>
                    </a:lnTo>
                    <a:lnTo>
                      <a:pt x="13" y="2"/>
                    </a:lnTo>
                    <a:lnTo>
                      <a:pt x="21" y="0"/>
                    </a:lnTo>
                    <a:lnTo>
                      <a:pt x="557" y="0"/>
                    </a:lnTo>
                    <a:lnTo>
                      <a:pt x="563" y="0"/>
                    </a:lnTo>
                    <a:lnTo>
                      <a:pt x="570" y="3"/>
                    </a:lnTo>
                    <a:lnTo>
                      <a:pt x="575" y="8"/>
                    </a:lnTo>
                    <a:lnTo>
                      <a:pt x="578" y="13"/>
                    </a:lnTo>
                    <a:lnTo>
                      <a:pt x="580" y="22"/>
                    </a:lnTo>
                    <a:lnTo>
                      <a:pt x="580" y="104"/>
                    </a:lnTo>
                    <a:lnTo>
                      <a:pt x="578" y="109"/>
                    </a:lnTo>
                    <a:lnTo>
                      <a:pt x="575" y="117"/>
                    </a:lnTo>
                    <a:lnTo>
                      <a:pt x="570" y="122"/>
                    </a:lnTo>
                    <a:lnTo>
                      <a:pt x="563" y="125"/>
                    </a:lnTo>
                    <a:lnTo>
                      <a:pt x="558" y="125"/>
                    </a:lnTo>
                    <a:close/>
                    <a:moveTo>
                      <a:pt x="557" y="8"/>
                    </a:moveTo>
                    <a:lnTo>
                      <a:pt x="19" y="8"/>
                    </a:lnTo>
                    <a:lnTo>
                      <a:pt x="13" y="10"/>
                    </a:lnTo>
                    <a:lnTo>
                      <a:pt x="9" y="15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8" y="22"/>
                    </a:lnTo>
                    <a:lnTo>
                      <a:pt x="9" y="110"/>
                    </a:lnTo>
                    <a:lnTo>
                      <a:pt x="13" y="114"/>
                    </a:lnTo>
                    <a:lnTo>
                      <a:pt x="18" y="117"/>
                    </a:lnTo>
                    <a:lnTo>
                      <a:pt x="19" y="117"/>
                    </a:lnTo>
                    <a:lnTo>
                      <a:pt x="21" y="117"/>
                    </a:lnTo>
                    <a:lnTo>
                      <a:pt x="560" y="117"/>
                    </a:lnTo>
                    <a:lnTo>
                      <a:pt x="566" y="114"/>
                    </a:lnTo>
                    <a:lnTo>
                      <a:pt x="570" y="110"/>
                    </a:lnTo>
                    <a:lnTo>
                      <a:pt x="570" y="104"/>
                    </a:lnTo>
                    <a:lnTo>
                      <a:pt x="568" y="15"/>
                    </a:lnTo>
                    <a:lnTo>
                      <a:pt x="565" y="10"/>
                    </a:lnTo>
                    <a:lnTo>
                      <a:pt x="558" y="8"/>
                    </a:lnTo>
                    <a:lnTo>
                      <a:pt x="557" y="8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693" name="Freeform 823">
                <a:extLst>
                  <a:ext uri="{FF2B5EF4-FFF2-40B4-BE49-F238E27FC236}">
                    <a16:creationId xmlns:a16="http://schemas.microsoft.com/office/drawing/2014/main" id="{E1FB0417-9D2B-441D-9079-AFED7D6A0F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403013" y="4514850"/>
                <a:ext cx="920750" cy="609600"/>
              </a:xfrm>
              <a:custGeom>
                <a:avLst/>
                <a:gdLst/>
                <a:ahLst/>
                <a:cxnLst>
                  <a:cxn ang="0">
                    <a:pos x="558" y="384"/>
                  </a:cxn>
                  <a:cxn ang="0">
                    <a:pos x="16" y="384"/>
                  </a:cxn>
                  <a:cxn ang="0">
                    <a:pos x="8" y="381"/>
                  </a:cxn>
                  <a:cxn ang="0">
                    <a:pos x="3" y="376"/>
                  </a:cxn>
                  <a:cxn ang="0">
                    <a:pos x="0" y="371"/>
                  </a:cxn>
                  <a:cxn ang="0">
                    <a:pos x="0" y="366"/>
                  </a:cxn>
                  <a:cxn ang="0">
                    <a:pos x="0" y="364"/>
                  </a:cxn>
                  <a:cxn ang="0">
                    <a:pos x="0" y="21"/>
                  </a:cxn>
                  <a:cxn ang="0">
                    <a:pos x="0" y="16"/>
                  </a:cxn>
                  <a:cxn ang="0">
                    <a:pos x="3" y="8"/>
                  </a:cxn>
                  <a:cxn ang="0">
                    <a:pos x="8" y="3"/>
                  </a:cxn>
                  <a:cxn ang="0">
                    <a:pos x="13" y="1"/>
                  </a:cxn>
                  <a:cxn ang="0">
                    <a:pos x="21" y="0"/>
                  </a:cxn>
                  <a:cxn ang="0">
                    <a:pos x="557" y="0"/>
                  </a:cxn>
                  <a:cxn ang="0">
                    <a:pos x="563" y="0"/>
                  </a:cxn>
                  <a:cxn ang="0">
                    <a:pos x="568" y="3"/>
                  </a:cxn>
                  <a:cxn ang="0">
                    <a:pos x="575" y="8"/>
                  </a:cxn>
                  <a:cxn ang="0">
                    <a:pos x="578" y="13"/>
                  </a:cxn>
                  <a:cxn ang="0">
                    <a:pos x="580" y="21"/>
                  </a:cxn>
                  <a:cxn ang="0">
                    <a:pos x="580" y="363"/>
                  </a:cxn>
                  <a:cxn ang="0">
                    <a:pos x="578" y="369"/>
                  </a:cxn>
                  <a:cxn ang="0">
                    <a:pos x="576" y="372"/>
                  </a:cxn>
                  <a:cxn ang="0">
                    <a:pos x="573" y="379"/>
                  </a:cxn>
                  <a:cxn ang="0">
                    <a:pos x="566" y="382"/>
                  </a:cxn>
                  <a:cxn ang="0">
                    <a:pos x="560" y="384"/>
                  </a:cxn>
                  <a:cxn ang="0">
                    <a:pos x="558" y="384"/>
                  </a:cxn>
                  <a:cxn ang="0">
                    <a:pos x="19" y="376"/>
                  </a:cxn>
                  <a:cxn ang="0">
                    <a:pos x="21" y="376"/>
                  </a:cxn>
                  <a:cxn ang="0">
                    <a:pos x="558" y="376"/>
                  </a:cxn>
                  <a:cxn ang="0">
                    <a:pos x="566" y="372"/>
                  </a:cxn>
                  <a:cxn ang="0">
                    <a:pos x="570" y="369"/>
                  </a:cxn>
                  <a:cxn ang="0">
                    <a:pos x="570" y="363"/>
                  </a:cxn>
                  <a:cxn ang="0">
                    <a:pos x="570" y="18"/>
                  </a:cxn>
                  <a:cxn ang="0">
                    <a:pos x="568" y="13"/>
                  </a:cxn>
                  <a:cxn ang="0">
                    <a:pos x="562" y="8"/>
                  </a:cxn>
                  <a:cxn ang="0">
                    <a:pos x="557" y="8"/>
                  </a:cxn>
                  <a:cxn ang="0">
                    <a:pos x="19" y="8"/>
                  </a:cxn>
                  <a:cxn ang="0">
                    <a:pos x="13" y="9"/>
                  </a:cxn>
                  <a:cxn ang="0">
                    <a:pos x="9" y="14"/>
                  </a:cxn>
                  <a:cxn ang="0">
                    <a:pos x="8" y="19"/>
                  </a:cxn>
                  <a:cxn ang="0">
                    <a:pos x="8" y="19"/>
                  </a:cxn>
                  <a:cxn ang="0">
                    <a:pos x="8" y="21"/>
                  </a:cxn>
                  <a:cxn ang="0">
                    <a:pos x="8" y="366"/>
                  </a:cxn>
                  <a:cxn ang="0">
                    <a:pos x="11" y="372"/>
                  </a:cxn>
                  <a:cxn ang="0">
                    <a:pos x="16" y="376"/>
                  </a:cxn>
                  <a:cxn ang="0">
                    <a:pos x="19" y="376"/>
                  </a:cxn>
                  <a:cxn ang="0">
                    <a:pos x="19" y="376"/>
                  </a:cxn>
                </a:cxnLst>
                <a:rect l="0" t="0" r="r" b="b"/>
                <a:pathLst>
                  <a:path w="580" h="384">
                    <a:moveTo>
                      <a:pt x="558" y="384"/>
                    </a:moveTo>
                    <a:lnTo>
                      <a:pt x="16" y="384"/>
                    </a:lnTo>
                    <a:lnTo>
                      <a:pt x="8" y="381"/>
                    </a:lnTo>
                    <a:lnTo>
                      <a:pt x="3" y="376"/>
                    </a:lnTo>
                    <a:lnTo>
                      <a:pt x="0" y="371"/>
                    </a:lnTo>
                    <a:lnTo>
                      <a:pt x="0" y="366"/>
                    </a:lnTo>
                    <a:lnTo>
                      <a:pt x="0" y="364"/>
                    </a:lnTo>
                    <a:lnTo>
                      <a:pt x="0" y="21"/>
                    </a:lnTo>
                    <a:lnTo>
                      <a:pt x="0" y="16"/>
                    </a:lnTo>
                    <a:lnTo>
                      <a:pt x="3" y="8"/>
                    </a:lnTo>
                    <a:lnTo>
                      <a:pt x="8" y="3"/>
                    </a:lnTo>
                    <a:lnTo>
                      <a:pt x="13" y="1"/>
                    </a:lnTo>
                    <a:lnTo>
                      <a:pt x="21" y="0"/>
                    </a:lnTo>
                    <a:lnTo>
                      <a:pt x="557" y="0"/>
                    </a:lnTo>
                    <a:lnTo>
                      <a:pt x="563" y="0"/>
                    </a:lnTo>
                    <a:lnTo>
                      <a:pt x="568" y="3"/>
                    </a:lnTo>
                    <a:lnTo>
                      <a:pt x="575" y="8"/>
                    </a:lnTo>
                    <a:lnTo>
                      <a:pt x="578" y="13"/>
                    </a:lnTo>
                    <a:lnTo>
                      <a:pt x="580" y="21"/>
                    </a:lnTo>
                    <a:lnTo>
                      <a:pt x="580" y="363"/>
                    </a:lnTo>
                    <a:lnTo>
                      <a:pt x="578" y="369"/>
                    </a:lnTo>
                    <a:lnTo>
                      <a:pt x="576" y="372"/>
                    </a:lnTo>
                    <a:lnTo>
                      <a:pt x="573" y="379"/>
                    </a:lnTo>
                    <a:lnTo>
                      <a:pt x="566" y="382"/>
                    </a:lnTo>
                    <a:lnTo>
                      <a:pt x="560" y="384"/>
                    </a:lnTo>
                    <a:lnTo>
                      <a:pt x="558" y="384"/>
                    </a:lnTo>
                    <a:close/>
                    <a:moveTo>
                      <a:pt x="19" y="376"/>
                    </a:moveTo>
                    <a:lnTo>
                      <a:pt x="21" y="376"/>
                    </a:lnTo>
                    <a:lnTo>
                      <a:pt x="558" y="376"/>
                    </a:lnTo>
                    <a:lnTo>
                      <a:pt x="566" y="372"/>
                    </a:lnTo>
                    <a:lnTo>
                      <a:pt x="570" y="369"/>
                    </a:lnTo>
                    <a:lnTo>
                      <a:pt x="570" y="363"/>
                    </a:lnTo>
                    <a:lnTo>
                      <a:pt x="570" y="18"/>
                    </a:lnTo>
                    <a:lnTo>
                      <a:pt x="568" y="13"/>
                    </a:lnTo>
                    <a:lnTo>
                      <a:pt x="562" y="8"/>
                    </a:lnTo>
                    <a:lnTo>
                      <a:pt x="557" y="8"/>
                    </a:lnTo>
                    <a:lnTo>
                      <a:pt x="19" y="8"/>
                    </a:lnTo>
                    <a:lnTo>
                      <a:pt x="13" y="9"/>
                    </a:lnTo>
                    <a:lnTo>
                      <a:pt x="9" y="14"/>
                    </a:lnTo>
                    <a:lnTo>
                      <a:pt x="8" y="19"/>
                    </a:lnTo>
                    <a:lnTo>
                      <a:pt x="8" y="19"/>
                    </a:lnTo>
                    <a:lnTo>
                      <a:pt x="8" y="21"/>
                    </a:lnTo>
                    <a:lnTo>
                      <a:pt x="8" y="366"/>
                    </a:lnTo>
                    <a:lnTo>
                      <a:pt x="11" y="372"/>
                    </a:lnTo>
                    <a:lnTo>
                      <a:pt x="16" y="376"/>
                    </a:lnTo>
                    <a:lnTo>
                      <a:pt x="19" y="376"/>
                    </a:lnTo>
                    <a:lnTo>
                      <a:pt x="19" y="376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694" name="Freeform 824">
                <a:extLst>
                  <a:ext uri="{FF2B5EF4-FFF2-40B4-BE49-F238E27FC236}">
                    <a16:creationId xmlns:a16="http://schemas.microsoft.com/office/drawing/2014/main" id="{781B3F8B-5484-4B1E-9418-A4DCB962E0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525250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3" y="288"/>
                  </a:cxn>
                  <a:cxn ang="0">
                    <a:pos x="2" y="286"/>
                  </a:cxn>
                  <a:cxn ang="0">
                    <a:pos x="2" y="283"/>
                  </a:cxn>
                  <a:cxn ang="0">
                    <a:pos x="0" y="281"/>
                  </a:cxn>
                  <a:cxn ang="0">
                    <a:pos x="2" y="5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5"/>
                  </a:cxn>
                  <a:cxn ang="0">
                    <a:pos x="6" y="0"/>
                  </a:cxn>
                  <a:cxn ang="0">
                    <a:pos x="10" y="0"/>
                  </a:cxn>
                  <a:cxn ang="0">
                    <a:pos x="67" y="0"/>
                  </a:cxn>
                  <a:cxn ang="0">
                    <a:pos x="67" y="0"/>
                  </a:cxn>
                  <a:cxn ang="0">
                    <a:pos x="67" y="5"/>
                  </a:cxn>
                  <a:cxn ang="0">
                    <a:pos x="69" y="0"/>
                  </a:cxn>
                  <a:cxn ang="0">
                    <a:pos x="72" y="3"/>
                  </a:cxn>
                  <a:cxn ang="0">
                    <a:pos x="74" y="8"/>
                  </a:cxn>
                  <a:cxn ang="0">
                    <a:pos x="74" y="284"/>
                  </a:cxn>
                  <a:cxn ang="0">
                    <a:pos x="72" y="286"/>
                  </a:cxn>
                  <a:cxn ang="0">
                    <a:pos x="69" y="289"/>
                  </a:cxn>
                  <a:cxn ang="0">
                    <a:pos x="64" y="289"/>
                  </a:cxn>
                  <a:cxn ang="0">
                    <a:pos x="66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6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3" y="288"/>
                    </a:lnTo>
                    <a:lnTo>
                      <a:pt x="2" y="286"/>
                    </a:lnTo>
                    <a:lnTo>
                      <a:pt x="2" y="283"/>
                    </a:lnTo>
                    <a:lnTo>
                      <a:pt x="0" y="281"/>
                    </a:lnTo>
                    <a:lnTo>
                      <a:pt x="2" y="5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8" y="5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7" y="5"/>
                    </a:lnTo>
                    <a:lnTo>
                      <a:pt x="69" y="0"/>
                    </a:lnTo>
                    <a:lnTo>
                      <a:pt x="72" y="3"/>
                    </a:lnTo>
                    <a:lnTo>
                      <a:pt x="74" y="8"/>
                    </a:lnTo>
                    <a:lnTo>
                      <a:pt x="74" y="284"/>
                    </a:lnTo>
                    <a:lnTo>
                      <a:pt x="72" y="286"/>
                    </a:lnTo>
                    <a:lnTo>
                      <a:pt x="69" y="289"/>
                    </a:lnTo>
                    <a:lnTo>
                      <a:pt x="64" y="289"/>
                    </a:lnTo>
                    <a:close/>
                    <a:moveTo>
                      <a:pt x="66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6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695" name="Freeform 825">
                <a:extLst>
                  <a:ext uri="{FF2B5EF4-FFF2-40B4-BE49-F238E27FC236}">
                    <a16:creationId xmlns:a16="http://schemas.microsoft.com/office/drawing/2014/main" id="{54EB4867-5FED-47AB-A3CF-2A0D8B21DCA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710988" y="4589463"/>
                <a:ext cx="115888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8" y="286"/>
                  </a:cxn>
                  <a:cxn ang="0">
                    <a:pos x="4" y="289"/>
                  </a:cxn>
                  <a:cxn ang="0">
                    <a:pos x="1" y="286"/>
                  </a:cxn>
                  <a:cxn ang="0">
                    <a:pos x="0" y="281"/>
                  </a:cxn>
                  <a:cxn ang="0">
                    <a:pos x="1" y="7"/>
                  </a:cxn>
                  <a:cxn ang="0">
                    <a:pos x="1" y="5"/>
                  </a:cxn>
                  <a:cxn ang="0">
                    <a:pos x="4" y="7"/>
                  </a:cxn>
                  <a:cxn ang="0">
                    <a:pos x="1" y="5"/>
                  </a:cxn>
                  <a:cxn ang="0">
                    <a:pos x="3" y="2"/>
                  </a:cxn>
                  <a:cxn ang="0">
                    <a:pos x="8" y="0"/>
                  </a:cxn>
                  <a:cxn ang="0">
                    <a:pos x="9" y="0"/>
                  </a:cxn>
                  <a:cxn ang="0">
                    <a:pos x="67" y="0"/>
                  </a:cxn>
                  <a:cxn ang="0">
                    <a:pos x="72" y="3"/>
                  </a:cxn>
                  <a:cxn ang="0">
                    <a:pos x="72" y="5"/>
                  </a:cxn>
                  <a:cxn ang="0">
                    <a:pos x="69" y="7"/>
                  </a:cxn>
                  <a:cxn ang="0">
                    <a:pos x="72" y="5"/>
                  </a:cxn>
                  <a:cxn ang="0">
                    <a:pos x="73" y="8"/>
                  </a:cxn>
                  <a:cxn ang="0">
                    <a:pos x="73" y="283"/>
                  </a:cxn>
                  <a:cxn ang="0">
                    <a:pos x="72" y="284"/>
                  </a:cxn>
                  <a:cxn ang="0">
                    <a:pos x="69" y="283"/>
                  </a:cxn>
                  <a:cxn ang="0">
                    <a:pos x="72" y="284"/>
                  </a:cxn>
                  <a:cxn ang="0">
                    <a:pos x="70" y="288"/>
                  </a:cxn>
                  <a:cxn ang="0">
                    <a:pos x="69" y="289"/>
                  </a:cxn>
                  <a:cxn ang="0">
                    <a:pos x="67" y="286"/>
                  </a:cxn>
                  <a:cxn ang="0">
                    <a:pos x="67" y="289"/>
                  </a:cxn>
                  <a:cxn ang="0">
                    <a:pos x="64" y="289"/>
                  </a:cxn>
                  <a:cxn ang="0">
                    <a:pos x="9" y="281"/>
                  </a:cxn>
                  <a:cxn ang="0">
                    <a:pos x="64" y="281"/>
                  </a:cxn>
                  <a:cxn ang="0">
                    <a:pos x="65" y="281"/>
                  </a:cxn>
                  <a:cxn ang="0">
                    <a:pos x="65" y="281"/>
                  </a:cxn>
                  <a:cxn ang="0">
                    <a:pos x="65" y="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9" y="8"/>
                  </a:cxn>
                  <a:cxn ang="0">
                    <a:pos x="9" y="8"/>
                  </a:cxn>
                  <a:cxn ang="0">
                    <a:pos x="9" y="8"/>
                  </a:cxn>
                  <a:cxn ang="0">
                    <a:pos x="9" y="281"/>
                  </a:cxn>
                  <a:cxn ang="0">
                    <a:pos x="9" y="281"/>
                  </a:cxn>
                </a:cxnLst>
                <a:rect l="0" t="0" r="r" b="b"/>
                <a:pathLst>
                  <a:path w="73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8" y="286"/>
                    </a:lnTo>
                    <a:lnTo>
                      <a:pt x="4" y="289"/>
                    </a:lnTo>
                    <a:lnTo>
                      <a:pt x="1" y="286"/>
                    </a:lnTo>
                    <a:lnTo>
                      <a:pt x="0" y="281"/>
                    </a:lnTo>
                    <a:lnTo>
                      <a:pt x="1" y="7"/>
                    </a:lnTo>
                    <a:lnTo>
                      <a:pt x="1" y="5"/>
                    </a:lnTo>
                    <a:lnTo>
                      <a:pt x="4" y="7"/>
                    </a:lnTo>
                    <a:lnTo>
                      <a:pt x="1" y="5"/>
                    </a:lnTo>
                    <a:lnTo>
                      <a:pt x="3" y="2"/>
                    </a:lnTo>
                    <a:lnTo>
                      <a:pt x="8" y="0"/>
                    </a:lnTo>
                    <a:lnTo>
                      <a:pt x="9" y="0"/>
                    </a:lnTo>
                    <a:lnTo>
                      <a:pt x="67" y="0"/>
                    </a:lnTo>
                    <a:lnTo>
                      <a:pt x="72" y="3"/>
                    </a:lnTo>
                    <a:lnTo>
                      <a:pt x="72" y="5"/>
                    </a:lnTo>
                    <a:lnTo>
                      <a:pt x="69" y="7"/>
                    </a:lnTo>
                    <a:lnTo>
                      <a:pt x="72" y="5"/>
                    </a:lnTo>
                    <a:lnTo>
                      <a:pt x="73" y="8"/>
                    </a:lnTo>
                    <a:lnTo>
                      <a:pt x="73" y="283"/>
                    </a:lnTo>
                    <a:lnTo>
                      <a:pt x="72" y="284"/>
                    </a:lnTo>
                    <a:lnTo>
                      <a:pt x="69" y="283"/>
                    </a:lnTo>
                    <a:lnTo>
                      <a:pt x="72" y="284"/>
                    </a:lnTo>
                    <a:lnTo>
                      <a:pt x="70" y="288"/>
                    </a:lnTo>
                    <a:lnTo>
                      <a:pt x="69" y="289"/>
                    </a:lnTo>
                    <a:lnTo>
                      <a:pt x="67" y="286"/>
                    </a:lnTo>
                    <a:lnTo>
                      <a:pt x="67" y="289"/>
                    </a:lnTo>
                    <a:lnTo>
                      <a:pt x="64" y="289"/>
                    </a:lnTo>
                    <a:close/>
                    <a:moveTo>
                      <a:pt x="9" y="281"/>
                    </a:moveTo>
                    <a:lnTo>
                      <a:pt x="64" y="281"/>
                    </a:lnTo>
                    <a:lnTo>
                      <a:pt x="65" y="281"/>
                    </a:lnTo>
                    <a:lnTo>
                      <a:pt x="65" y="281"/>
                    </a:lnTo>
                    <a:lnTo>
                      <a:pt x="65" y="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9" y="8"/>
                    </a:lnTo>
                    <a:lnTo>
                      <a:pt x="9" y="281"/>
                    </a:lnTo>
                    <a:lnTo>
                      <a:pt x="9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696" name="Freeform 826">
                <a:extLst>
                  <a:ext uri="{FF2B5EF4-FFF2-40B4-BE49-F238E27FC236}">
                    <a16:creationId xmlns:a16="http://schemas.microsoft.com/office/drawing/2014/main" id="{AB2F78C7-D5C9-46B9-BC86-76013FCFFCC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895138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7" y="289"/>
                  </a:cxn>
                  <a:cxn ang="0">
                    <a:pos x="8" y="286"/>
                  </a:cxn>
                  <a:cxn ang="0">
                    <a:pos x="5" y="289"/>
                  </a:cxn>
                  <a:cxn ang="0">
                    <a:pos x="3" y="288"/>
                  </a:cxn>
                  <a:cxn ang="0">
                    <a:pos x="2" y="284"/>
                  </a:cxn>
                  <a:cxn ang="0">
                    <a:pos x="0" y="281"/>
                  </a:cxn>
                  <a:cxn ang="0">
                    <a:pos x="2" y="7"/>
                  </a:cxn>
                  <a:cxn ang="0">
                    <a:pos x="2" y="5"/>
                  </a:cxn>
                  <a:cxn ang="0">
                    <a:pos x="5" y="7"/>
                  </a:cxn>
                  <a:cxn ang="0">
                    <a:pos x="2" y="5"/>
                  </a:cxn>
                  <a:cxn ang="0">
                    <a:pos x="3" y="2"/>
                  </a:cxn>
                  <a:cxn ang="0">
                    <a:pos x="7" y="0"/>
                  </a:cxn>
                  <a:cxn ang="0">
                    <a:pos x="10" y="0"/>
                  </a:cxn>
                  <a:cxn ang="0">
                    <a:pos x="71" y="2"/>
                  </a:cxn>
                  <a:cxn ang="0">
                    <a:pos x="72" y="5"/>
                  </a:cxn>
                  <a:cxn ang="0">
                    <a:pos x="74" y="8"/>
                  </a:cxn>
                  <a:cxn ang="0">
                    <a:pos x="74" y="283"/>
                  </a:cxn>
                  <a:cxn ang="0">
                    <a:pos x="71" y="288"/>
                  </a:cxn>
                  <a:cxn ang="0">
                    <a:pos x="66" y="289"/>
                  </a:cxn>
                  <a:cxn ang="0">
                    <a:pos x="64" y="289"/>
                  </a:cxn>
                  <a:cxn ang="0">
                    <a:pos x="64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8" y="5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4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7" y="289"/>
                    </a:lnTo>
                    <a:lnTo>
                      <a:pt x="8" y="286"/>
                    </a:lnTo>
                    <a:lnTo>
                      <a:pt x="5" y="289"/>
                    </a:lnTo>
                    <a:lnTo>
                      <a:pt x="3" y="288"/>
                    </a:lnTo>
                    <a:lnTo>
                      <a:pt x="2" y="284"/>
                    </a:lnTo>
                    <a:lnTo>
                      <a:pt x="0" y="281"/>
                    </a:lnTo>
                    <a:lnTo>
                      <a:pt x="2" y="7"/>
                    </a:lnTo>
                    <a:lnTo>
                      <a:pt x="2" y="5"/>
                    </a:lnTo>
                    <a:lnTo>
                      <a:pt x="5" y="7"/>
                    </a:lnTo>
                    <a:lnTo>
                      <a:pt x="2" y="5"/>
                    </a:lnTo>
                    <a:lnTo>
                      <a:pt x="3" y="2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71" y="2"/>
                    </a:lnTo>
                    <a:lnTo>
                      <a:pt x="72" y="5"/>
                    </a:lnTo>
                    <a:lnTo>
                      <a:pt x="74" y="8"/>
                    </a:lnTo>
                    <a:lnTo>
                      <a:pt x="74" y="283"/>
                    </a:lnTo>
                    <a:lnTo>
                      <a:pt x="71" y="288"/>
                    </a:lnTo>
                    <a:lnTo>
                      <a:pt x="66" y="289"/>
                    </a:lnTo>
                    <a:lnTo>
                      <a:pt x="64" y="289"/>
                    </a:lnTo>
                    <a:close/>
                    <a:moveTo>
                      <a:pt x="64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8" y="5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4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697" name="Freeform 827">
                <a:extLst>
                  <a:ext uri="{FF2B5EF4-FFF2-40B4-BE49-F238E27FC236}">
                    <a16:creationId xmlns:a16="http://schemas.microsoft.com/office/drawing/2014/main" id="{E65B78EC-1365-46E4-9A6C-5BCEBCA6B4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80875" y="4589463"/>
                <a:ext cx="117475" cy="458788"/>
              </a:xfrm>
              <a:custGeom>
                <a:avLst/>
                <a:gdLst/>
                <a:ahLst/>
                <a:cxnLst>
                  <a:cxn ang="0">
                    <a:pos x="64" y="289"/>
                  </a:cxn>
                  <a:cxn ang="0">
                    <a:pos x="6" y="289"/>
                  </a:cxn>
                  <a:cxn ang="0">
                    <a:pos x="3" y="288"/>
                  </a:cxn>
                  <a:cxn ang="0">
                    <a:pos x="1" y="286"/>
                  </a:cxn>
                  <a:cxn ang="0">
                    <a:pos x="0" y="283"/>
                  </a:cxn>
                  <a:cxn ang="0">
                    <a:pos x="0" y="281"/>
                  </a:cxn>
                  <a:cxn ang="0">
                    <a:pos x="1" y="7"/>
                  </a:cxn>
                  <a:cxn ang="0">
                    <a:pos x="3" y="3"/>
                  </a:cxn>
                  <a:cxn ang="0">
                    <a:pos x="5" y="0"/>
                  </a:cxn>
                  <a:cxn ang="0">
                    <a:pos x="8" y="5"/>
                  </a:cxn>
                  <a:cxn ang="0">
                    <a:pos x="6" y="0"/>
                  </a:cxn>
                  <a:cxn ang="0">
                    <a:pos x="10" y="0"/>
                  </a:cxn>
                  <a:cxn ang="0">
                    <a:pos x="67" y="0"/>
                  </a:cxn>
                  <a:cxn ang="0">
                    <a:pos x="67" y="0"/>
                  </a:cxn>
                  <a:cxn ang="0">
                    <a:pos x="66" y="5"/>
                  </a:cxn>
                  <a:cxn ang="0">
                    <a:pos x="69" y="0"/>
                  </a:cxn>
                  <a:cxn ang="0">
                    <a:pos x="70" y="2"/>
                  </a:cxn>
                  <a:cxn ang="0">
                    <a:pos x="72" y="5"/>
                  </a:cxn>
                  <a:cxn ang="0">
                    <a:pos x="74" y="8"/>
                  </a:cxn>
                  <a:cxn ang="0">
                    <a:pos x="74" y="283"/>
                  </a:cxn>
                  <a:cxn ang="0">
                    <a:pos x="72" y="286"/>
                  </a:cxn>
                  <a:cxn ang="0">
                    <a:pos x="67" y="289"/>
                  </a:cxn>
                  <a:cxn ang="0">
                    <a:pos x="64" y="289"/>
                  </a:cxn>
                  <a:cxn ang="0">
                    <a:pos x="64" y="281"/>
                  </a:cxn>
                  <a:cxn ang="0">
                    <a:pos x="69" y="281"/>
                  </a:cxn>
                  <a:cxn ang="0">
                    <a:pos x="66" y="281"/>
                  </a:cxn>
                  <a:cxn ang="0">
                    <a:pos x="66" y="8"/>
                  </a:cxn>
                  <a:cxn ang="0">
                    <a:pos x="67" y="5"/>
                  </a:cxn>
                  <a:cxn ang="0">
                    <a:pos x="66" y="7"/>
                  </a:cxn>
                  <a:cxn ang="0">
                    <a:pos x="66" y="8"/>
                  </a:cxn>
                  <a:cxn ang="0">
                    <a:pos x="6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0" y="281"/>
                  </a:cxn>
                  <a:cxn ang="0">
                    <a:pos x="10" y="281"/>
                  </a:cxn>
                  <a:cxn ang="0">
                    <a:pos x="64" y="281"/>
                  </a:cxn>
                  <a:cxn ang="0">
                    <a:pos x="64" y="281"/>
                  </a:cxn>
                </a:cxnLst>
                <a:rect l="0" t="0" r="r" b="b"/>
                <a:pathLst>
                  <a:path w="74" h="289">
                    <a:moveTo>
                      <a:pt x="64" y="289"/>
                    </a:moveTo>
                    <a:lnTo>
                      <a:pt x="6" y="289"/>
                    </a:lnTo>
                    <a:lnTo>
                      <a:pt x="3" y="288"/>
                    </a:lnTo>
                    <a:lnTo>
                      <a:pt x="1" y="286"/>
                    </a:lnTo>
                    <a:lnTo>
                      <a:pt x="0" y="283"/>
                    </a:lnTo>
                    <a:lnTo>
                      <a:pt x="0" y="281"/>
                    </a:lnTo>
                    <a:lnTo>
                      <a:pt x="1" y="7"/>
                    </a:lnTo>
                    <a:lnTo>
                      <a:pt x="3" y="3"/>
                    </a:lnTo>
                    <a:lnTo>
                      <a:pt x="5" y="0"/>
                    </a:lnTo>
                    <a:lnTo>
                      <a:pt x="8" y="5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6" y="5"/>
                    </a:lnTo>
                    <a:lnTo>
                      <a:pt x="69" y="0"/>
                    </a:lnTo>
                    <a:lnTo>
                      <a:pt x="70" y="2"/>
                    </a:lnTo>
                    <a:lnTo>
                      <a:pt x="72" y="5"/>
                    </a:lnTo>
                    <a:lnTo>
                      <a:pt x="74" y="8"/>
                    </a:lnTo>
                    <a:lnTo>
                      <a:pt x="74" y="283"/>
                    </a:lnTo>
                    <a:lnTo>
                      <a:pt x="72" y="286"/>
                    </a:lnTo>
                    <a:lnTo>
                      <a:pt x="67" y="289"/>
                    </a:lnTo>
                    <a:lnTo>
                      <a:pt x="64" y="289"/>
                    </a:lnTo>
                    <a:close/>
                    <a:moveTo>
                      <a:pt x="64" y="281"/>
                    </a:moveTo>
                    <a:lnTo>
                      <a:pt x="69" y="281"/>
                    </a:lnTo>
                    <a:lnTo>
                      <a:pt x="66" y="281"/>
                    </a:lnTo>
                    <a:lnTo>
                      <a:pt x="66" y="8"/>
                    </a:lnTo>
                    <a:lnTo>
                      <a:pt x="67" y="5"/>
                    </a:lnTo>
                    <a:lnTo>
                      <a:pt x="66" y="7"/>
                    </a:lnTo>
                    <a:lnTo>
                      <a:pt x="66" y="8"/>
                    </a:lnTo>
                    <a:lnTo>
                      <a:pt x="6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0" y="281"/>
                    </a:lnTo>
                    <a:lnTo>
                      <a:pt x="10" y="281"/>
                    </a:lnTo>
                    <a:lnTo>
                      <a:pt x="64" y="281"/>
                    </a:lnTo>
                    <a:lnTo>
                      <a:pt x="64" y="281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698" name="Freeform 828">
                <a:extLst>
                  <a:ext uri="{FF2B5EF4-FFF2-40B4-BE49-F238E27FC236}">
                    <a16:creationId xmlns:a16="http://schemas.microsoft.com/office/drawing/2014/main" id="{20E79B19-0972-405B-9F4B-B84238BF231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149138" y="4391025"/>
                <a:ext cx="90488" cy="50800"/>
              </a:xfrm>
              <a:custGeom>
                <a:avLst/>
                <a:gdLst/>
                <a:ahLst/>
                <a:cxnLst>
                  <a:cxn ang="0">
                    <a:pos x="49" y="32"/>
                  </a:cxn>
                  <a:cxn ang="0">
                    <a:pos x="4" y="32"/>
                  </a:cxn>
                  <a:cxn ang="0">
                    <a:pos x="3" y="30"/>
                  </a:cxn>
                  <a:cxn ang="0">
                    <a:pos x="1" y="27"/>
                  </a:cxn>
                  <a:cxn ang="0">
                    <a:pos x="4" y="25"/>
                  </a:cxn>
                  <a:cxn ang="0">
                    <a:pos x="1" y="27"/>
                  </a:cxn>
                  <a:cxn ang="0">
                    <a:pos x="0" y="23"/>
                  </a:cxn>
                  <a:cxn ang="0">
                    <a:pos x="0" y="5"/>
                  </a:cxn>
                  <a:cxn ang="0">
                    <a:pos x="3" y="2"/>
                  </a:cxn>
                  <a:cxn ang="0">
                    <a:pos x="3" y="2"/>
                  </a:cxn>
                  <a:cxn ang="0">
                    <a:pos x="6" y="5"/>
                  </a:cxn>
                  <a:cxn ang="0">
                    <a:pos x="4" y="0"/>
                  </a:cxn>
                  <a:cxn ang="0">
                    <a:pos x="6" y="0"/>
                  </a:cxn>
                  <a:cxn ang="0">
                    <a:pos x="6" y="5"/>
                  </a:cxn>
                  <a:cxn ang="0">
                    <a:pos x="6" y="0"/>
                  </a:cxn>
                  <a:cxn ang="0">
                    <a:pos x="8" y="0"/>
                  </a:cxn>
                  <a:cxn ang="0">
                    <a:pos x="52" y="0"/>
                  </a:cxn>
                  <a:cxn ang="0">
                    <a:pos x="55" y="2"/>
                  </a:cxn>
                  <a:cxn ang="0">
                    <a:pos x="57" y="5"/>
                  </a:cxn>
                  <a:cxn ang="0">
                    <a:pos x="57" y="9"/>
                  </a:cxn>
                  <a:cxn ang="0">
                    <a:pos x="57" y="27"/>
                  </a:cxn>
                  <a:cxn ang="0">
                    <a:pos x="54" y="30"/>
                  </a:cxn>
                  <a:cxn ang="0">
                    <a:pos x="52" y="32"/>
                  </a:cxn>
                  <a:cxn ang="0">
                    <a:pos x="49" y="32"/>
                  </a:cxn>
                  <a:cxn ang="0">
                    <a:pos x="8" y="22"/>
                  </a:cxn>
                  <a:cxn ang="0">
                    <a:pos x="49" y="23"/>
                  </a:cxn>
                  <a:cxn ang="0">
                    <a:pos x="49" y="9"/>
                  </a:cxn>
                  <a:cxn ang="0">
                    <a:pos x="8" y="9"/>
                  </a:cxn>
                  <a:cxn ang="0">
                    <a:pos x="8" y="22"/>
                  </a:cxn>
                </a:cxnLst>
                <a:rect l="0" t="0" r="r" b="b"/>
                <a:pathLst>
                  <a:path w="57" h="32">
                    <a:moveTo>
                      <a:pt x="49" y="32"/>
                    </a:moveTo>
                    <a:lnTo>
                      <a:pt x="4" y="32"/>
                    </a:lnTo>
                    <a:lnTo>
                      <a:pt x="3" y="30"/>
                    </a:lnTo>
                    <a:lnTo>
                      <a:pt x="1" y="27"/>
                    </a:lnTo>
                    <a:lnTo>
                      <a:pt x="4" y="25"/>
                    </a:lnTo>
                    <a:lnTo>
                      <a:pt x="1" y="27"/>
                    </a:lnTo>
                    <a:lnTo>
                      <a:pt x="0" y="23"/>
                    </a:lnTo>
                    <a:lnTo>
                      <a:pt x="0" y="5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6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5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52" y="0"/>
                    </a:lnTo>
                    <a:lnTo>
                      <a:pt x="55" y="2"/>
                    </a:lnTo>
                    <a:lnTo>
                      <a:pt x="57" y="5"/>
                    </a:lnTo>
                    <a:lnTo>
                      <a:pt x="57" y="9"/>
                    </a:lnTo>
                    <a:lnTo>
                      <a:pt x="57" y="27"/>
                    </a:lnTo>
                    <a:lnTo>
                      <a:pt x="54" y="30"/>
                    </a:lnTo>
                    <a:lnTo>
                      <a:pt x="52" y="32"/>
                    </a:lnTo>
                    <a:lnTo>
                      <a:pt x="49" y="32"/>
                    </a:lnTo>
                    <a:close/>
                    <a:moveTo>
                      <a:pt x="8" y="22"/>
                    </a:moveTo>
                    <a:lnTo>
                      <a:pt x="49" y="23"/>
                    </a:lnTo>
                    <a:lnTo>
                      <a:pt x="49" y="9"/>
                    </a:lnTo>
                    <a:lnTo>
                      <a:pt x="8" y="9"/>
                    </a:lnTo>
                    <a:lnTo>
                      <a:pt x="8" y="22"/>
                    </a:lnTo>
                    <a:close/>
                  </a:path>
                </a:pathLst>
              </a:custGeom>
              <a:solidFill>
                <a:srgbClr val="231815"/>
              </a:solidFill>
              <a:ln w="9525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699" name="Rectangle 829">
                <a:extLst>
                  <a:ext uri="{FF2B5EF4-FFF2-40B4-BE49-F238E27FC236}">
                    <a16:creationId xmlns:a16="http://schemas.microsoft.com/office/drawing/2014/main" id="{64A76F48-459F-41E3-BD6A-B45940C895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12625" y="4646613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00" name="Rectangle 830">
                <a:extLst>
                  <a:ext uri="{FF2B5EF4-FFF2-40B4-BE49-F238E27FC236}">
                    <a16:creationId xmlns:a16="http://schemas.microsoft.com/office/drawing/2014/main" id="{2D2FAC39-27E2-43BA-8264-1211EFCAC2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112625" y="4683125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01" name="Rectangle 831">
                <a:extLst>
                  <a:ext uri="{FF2B5EF4-FFF2-40B4-BE49-F238E27FC236}">
                    <a16:creationId xmlns:a16="http://schemas.microsoft.com/office/drawing/2014/main" id="{FA649E5F-65B2-4696-AEB9-385D09D07E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6888" y="4646613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02" name="Rectangle 832">
                <a:extLst>
                  <a:ext uri="{FF2B5EF4-FFF2-40B4-BE49-F238E27FC236}">
                    <a16:creationId xmlns:a16="http://schemas.microsoft.com/office/drawing/2014/main" id="{D3221124-0D58-4F41-A533-6B701254F9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6888" y="4683125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03" name="Rectangle 833">
                <a:extLst>
                  <a:ext uri="{FF2B5EF4-FFF2-40B4-BE49-F238E27FC236}">
                    <a16:creationId xmlns:a16="http://schemas.microsoft.com/office/drawing/2014/main" id="{D51BB3F1-600F-49A5-A226-8410612C89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1150" y="4646613"/>
                <a:ext cx="55563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04" name="Rectangle 834">
                <a:extLst>
                  <a:ext uri="{FF2B5EF4-FFF2-40B4-BE49-F238E27FC236}">
                    <a16:creationId xmlns:a16="http://schemas.microsoft.com/office/drawing/2014/main" id="{C33B7489-249D-42BE-8FD2-8CF9AABD32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741150" y="4683125"/>
                <a:ext cx="55563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05" name="Rectangle 835">
                <a:extLst>
                  <a:ext uri="{FF2B5EF4-FFF2-40B4-BE49-F238E27FC236}">
                    <a16:creationId xmlns:a16="http://schemas.microsoft.com/office/drawing/2014/main" id="{783254F1-6C56-4D02-AC87-6F7FA463B2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57000" y="4646613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  <p:sp>
            <p:nvSpPr>
              <p:cNvPr id="706" name="Rectangle 836">
                <a:extLst>
                  <a:ext uri="{FF2B5EF4-FFF2-40B4-BE49-F238E27FC236}">
                    <a16:creationId xmlns:a16="http://schemas.microsoft.com/office/drawing/2014/main" id="{68662776-6998-4491-ADE2-A4104F6E7D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57000" y="4683125"/>
                <a:ext cx="53975" cy="14288"/>
              </a:xfrm>
              <a:prstGeom prst="rect">
                <a:avLst/>
              </a:prstGeom>
              <a:solidFill>
                <a:srgbClr val="231815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vert="horz" wrap="square" lIns="24094" tIns="12047" rIns="24094" bIns="12047" numCol="1" anchor="t" anchorCtr="0" compatLnSpc="1">
                <a:prstTxWarp prst="textNoShape">
                  <a:avLst/>
                </a:prstTxWarp>
              </a:bodyPr>
              <a:lstStyle/>
              <a:p>
                <a:pPr algn="ctr" defTabSz="321402">
                  <a:defRPr/>
                </a:pPr>
                <a:endParaRPr lang="zh-CN" altLang="en-US" sz="356" kern="0">
                  <a:solidFill>
                    <a:sysClr val="windowText" lastClr="000000"/>
                  </a:solidFill>
                  <a:latin typeface="Arial"/>
                  <a:ea typeface="微软雅黑"/>
                  <a:sym typeface="HarmonyHeiTi"/>
                </a:endParaRPr>
              </a:p>
            </p:txBody>
          </p:sp>
        </p:grpSp>
        <p:sp>
          <p:nvSpPr>
            <p:cNvPr id="680" name="Freeform 914">
              <a:extLst>
                <a:ext uri="{FF2B5EF4-FFF2-40B4-BE49-F238E27FC236}">
                  <a16:creationId xmlns:a16="http://schemas.microsoft.com/office/drawing/2014/main" id="{263911EB-929C-483D-87C3-D575F8FF9A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72902" y="11266762"/>
              <a:ext cx="447475" cy="398126"/>
            </a:xfrm>
            <a:custGeom>
              <a:avLst/>
              <a:gdLst/>
              <a:ahLst/>
              <a:cxnLst>
                <a:cxn ang="0">
                  <a:pos x="394" y="489"/>
                </a:cxn>
                <a:cxn ang="0">
                  <a:pos x="332" y="480"/>
                </a:cxn>
                <a:cxn ang="0">
                  <a:pos x="307" y="489"/>
                </a:cxn>
                <a:cxn ang="0">
                  <a:pos x="243" y="480"/>
                </a:cxn>
                <a:cxn ang="0">
                  <a:pos x="218" y="489"/>
                </a:cxn>
                <a:cxn ang="0">
                  <a:pos x="156" y="480"/>
                </a:cxn>
                <a:cxn ang="0">
                  <a:pos x="394" y="401"/>
                </a:cxn>
                <a:cxn ang="0">
                  <a:pos x="332" y="392"/>
                </a:cxn>
                <a:cxn ang="0">
                  <a:pos x="307" y="401"/>
                </a:cxn>
                <a:cxn ang="0">
                  <a:pos x="156" y="391"/>
                </a:cxn>
                <a:cxn ang="0">
                  <a:pos x="414" y="358"/>
                </a:cxn>
                <a:cxn ang="0">
                  <a:pos x="472" y="338"/>
                </a:cxn>
                <a:cxn ang="0">
                  <a:pos x="513" y="302"/>
                </a:cxn>
                <a:cxn ang="0">
                  <a:pos x="532" y="253"/>
                </a:cxn>
                <a:cxn ang="0">
                  <a:pos x="526" y="205"/>
                </a:cxn>
                <a:cxn ang="0">
                  <a:pos x="501" y="167"/>
                </a:cxn>
                <a:cxn ang="0">
                  <a:pos x="462" y="139"/>
                </a:cxn>
                <a:cxn ang="0">
                  <a:pos x="434" y="103"/>
                </a:cxn>
                <a:cxn ang="0">
                  <a:pos x="407" y="61"/>
                </a:cxn>
                <a:cxn ang="0">
                  <a:pos x="355" y="23"/>
                </a:cxn>
                <a:cxn ang="0">
                  <a:pos x="284" y="8"/>
                </a:cxn>
                <a:cxn ang="0">
                  <a:pos x="217" y="21"/>
                </a:cxn>
                <a:cxn ang="0">
                  <a:pos x="164" y="59"/>
                </a:cxn>
                <a:cxn ang="0">
                  <a:pos x="135" y="112"/>
                </a:cxn>
                <a:cxn ang="0">
                  <a:pos x="97" y="133"/>
                </a:cxn>
                <a:cxn ang="0">
                  <a:pos x="48" y="161"/>
                </a:cxn>
                <a:cxn ang="0">
                  <a:pos x="16" y="205"/>
                </a:cxn>
                <a:cxn ang="0">
                  <a:pos x="10" y="248"/>
                </a:cxn>
                <a:cxn ang="0">
                  <a:pos x="28" y="300"/>
                </a:cxn>
                <a:cxn ang="0">
                  <a:pos x="69" y="338"/>
                </a:cxn>
                <a:cxn ang="0">
                  <a:pos x="128" y="358"/>
                </a:cxn>
                <a:cxn ang="0">
                  <a:pos x="130" y="366"/>
                </a:cxn>
                <a:cxn ang="0">
                  <a:pos x="82" y="355"/>
                </a:cxn>
                <a:cxn ang="0">
                  <a:pos x="31" y="319"/>
                </a:cxn>
                <a:cxn ang="0">
                  <a:pos x="5" y="273"/>
                </a:cxn>
                <a:cxn ang="0">
                  <a:pos x="2" y="223"/>
                </a:cxn>
                <a:cxn ang="0">
                  <a:pos x="21" y="176"/>
                </a:cxn>
                <a:cxn ang="0">
                  <a:pos x="66" y="136"/>
                </a:cxn>
                <a:cxn ang="0">
                  <a:pos x="123" y="118"/>
                </a:cxn>
                <a:cxn ang="0">
                  <a:pos x="143" y="74"/>
                </a:cxn>
                <a:cxn ang="0">
                  <a:pos x="189" y="26"/>
                </a:cxn>
                <a:cxn ang="0">
                  <a:pos x="255" y="1"/>
                </a:cxn>
                <a:cxn ang="0">
                  <a:pos x="330" y="5"/>
                </a:cxn>
                <a:cxn ang="0">
                  <a:pos x="394" y="36"/>
                </a:cxn>
                <a:cxn ang="0">
                  <a:pos x="437" y="89"/>
                </a:cxn>
                <a:cxn ang="0">
                  <a:pos x="455" y="126"/>
                </a:cxn>
                <a:cxn ang="0">
                  <a:pos x="499" y="154"/>
                </a:cxn>
                <a:cxn ang="0">
                  <a:pos x="531" y="194"/>
                </a:cxn>
                <a:cxn ang="0">
                  <a:pos x="541" y="241"/>
                </a:cxn>
                <a:cxn ang="0">
                  <a:pos x="526" y="297"/>
                </a:cxn>
                <a:cxn ang="0">
                  <a:pos x="486" y="340"/>
                </a:cxn>
                <a:cxn ang="0">
                  <a:pos x="430" y="363"/>
                </a:cxn>
                <a:cxn ang="0">
                  <a:pos x="322" y="241"/>
                </a:cxn>
                <a:cxn ang="0">
                  <a:pos x="386" y="250"/>
                </a:cxn>
              </a:cxnLst>
              <a:rect l="0" t="0" r="r" b="b"/>
              <a:pathLst>
                <a:path w="541" h="489">
                  <a:moveTo>
                    <a:pt x="394" y="489"/>
                  </a:moveTo>
                  <a:lnTo>
                    <a:pt x="322" y="489"/>
                  </a:lnTo>
                  <a:lnTo>
                    <a:pt x="322" y="417"/>
                  </a:lnTo>
                  <a:lnTo>
                    <a:pt x="394" y="417"/>
                  </a:lnTo>
                  <a:lnTo>
                    <a:pt x="394" y="489"/>
                  </a:lnTo>
                  <a:close/>
                  <a:moveTo>
                    <a:pt x="332" y="480"/>
                  </a:moveTo>
                  <a:lnTo>
                    <a:pt x="386" y="480"/>
                  </a:lnTo>
                  <a:lnTo>
                    <a:pt x="386" y="427"/>
                  </a:lnTo>
                  <a:lnTo>
                    <a:pt x="332" y="427"/>
                  </a:lnTo>
                  <a:lnTo>
                    <a:pt x="332" y="480"/>
                  </a:lnTo>
                  <a:close/>
                  <a:moveTo>
                    <a:pt x="307" y="489"/>
                  </a:moveTo>
                  <a:lnTo>
                    <a:pt x="235" y="489"/>
                  </a:lnTo>
                  <a:lnTo>
                    <a:pt x="235" y="417"/>
                  </a:lnTo>
                  <a:lnTo>
                    <a:pt x="307" y="417"/>
                  </a:lnTo>
                  <a:lnTo>
                    <a:pt x="307" y="489"/>
                  </a:lnTo>
                  <a:close/>
                  <a:moveTo>
                    <a:pt x="243" y="480"/>
                  </a:moveTo>
                  <a:lnTo>
                    <a:pt x="297" y="480"/>
                  </a:lnTo>
                  <a:lnTo>
                    <a:pt x="297" y="427"/>
                  </a:lnTo>
                  <a:lnTo>
                    <a:pt x="243" y="427"/>
                  </a:lnTo>
                  <a:lnTo>
                    <a:pt x="243" y="480"/>
                  </a:lnTo>
                  <a:close/>
                  <a:moveTo>
                    <a:pt x="218" y="489"/>
                  </a:moveTo>
                  <a:lnTo>
                    <a:pt x="148" y="489"/>
                  </a:lnTo>
                  <a:lnTo>
                    <a:pt x="148" y="417"/>
                  </a:lnTo>
                  <a:lnTo>
                    <a:pt x="218" y="417"/>
                  </a:lnTo>
                  <a:lnTo>
                    <a:pt x="218" y="489"/>
                  </a:lnTo>
                  <a:close/>
                  <a:moveTo>
                    <a:pt x="156" y="480"/>
                  </a:moveTo>
                  <a:lnTo>
                    <a:pt x="210" y="480"/>
                  </a:lnTo>
                  <a:lnTo>
                    <a:pt x="210" y="427"/>
                  </a:lnTo>
                  <a:lnTo>
                    <a:pt x="156" y="427"/>
                  </a:lnTo>
                  <a:lnTo>
                    <a:pt x="156" y="480"/>
                  </a:lnTo>
                  <a:close/>
                  <a:moveTo>
                    <a:pt x="394" y="401"/>
                  </a:moveTo>
                  <a:lnTo>
                    <a:pt x="322" y="401"/>
                  </a:lnTo>
                  <a:lnTo>
                    <a:pt x="322" y="330"/>
                  </a:lnTo>
                  <a:lnTo>
                    <a:pt x="394" y="330"/>
                  </a:lnTo>
                  <a:lnTo>
                    <a:pt x="394" y="401"/>
                  </a:lnTo>
                  <a:close/>
                  <a:moveTo>
                    <a:pt x="332" y="392"/>
                  </a:moveTo>
                  <a:lnTo>
                    <a:pt x="386" y="392"/>
                  </a:lnTo>
                  <a:lnTo>
                    <a:pt x="386" y="338"/>
                  </a:lnTo>
                  <a:lnTo>
                    <a:pt x="332" y="338"/>
                  </a:lnTo>
                  <a:lnTo>
                    <a:pt x="332" y="392"/>
                  </a:lnTo>
                  <a:close/>
                  <a:moveTo>
                    <a:pt x="307" y="401"/>
                  </a:moveTo>
                  <a:lnTo>
                    <a:pt x="148" y="401"/>
                  </a:lnTo>
                  <a:lnTo>
                    <a:pt x="148" y="241"/>
                  </a:lnTo>
                  <a:lnTo>
                    <a:pt x="307" y="241"/>
                  </a:lnTo>
                  <a:lnTo>
                    <a:pt x="307" y="401"/>
                  </a:lnTo>
                  <a:close/>
                  <a:moveTo>
                    <a:pt x="156" y="391"/>
                  </a:moveTo>
                  <a:lnTo>
                    <a:pt x="299" y="391"/>
                  </a:lnTo>
                  <a:lnTo>
                    <a:pt x="299" y="250"/>
                  </a:lnTo>
                  <a:lnTo>
                    <a:pt x="156" y="250"/>
                  </a:lnTo>
                  <a:lnTo>
                    <a:pt x="156" y="391"/>
                  </a:lnTo>
                  <a:close/>
                  <a:moveTo>
                    <a:pt x="416" y="366"/>
                  </a:moveTo>
                  <a:lnTo>
                    <a:pt x="407" y="366"/>
                  </a:lnTo>
                  <a:lnTo>
                    <a:pt x="407" y="358"/>
                  </a:lnTo>
                  <a:lnTo>
                    <a:pt x="414" y="358"/>
                  </a:lnTo>
                  <a:lnTo>
                    <a:pt x="414" y="358"/>
                  </a:lnTo>
                  <a:lnTo>
                    <a:pt x="429" y="355"/>
                  </a:lnTo>
                  <a:lnTo>
                    <a:pt x="440" y="353"/>
                  </a:lnTo>
                  <a:lnTo>
                    <a:pt x="452" y="348"/>
                  </a:lnTo>
                  <a:lnTo>
                    <a:pt x="462" y="345"/>
                  </a:lnTo>
                  <a:lnTo>
                    <a:pt x="472" y="338"/>
                  </a:lnTo>
                  <a:lnTo>
                    <a:pt x="481" y="333"/>
                  </a:lnTo>
                  <a:lnTo>
                    <a:pt x="491" y="327"/>
                  </a:lnTo>
                  <a:lnTo>
                    <a:pt x="499" y="319"/>
                  </a:lnTo>
                  <a:lnTo>
                    <a:pt x="506" y="310"/>
                  </a:lnTo>
                  <a:lnTo>
                    <a:pt x="513" y="302"/>
                  </a:lnTo>
                  <a:lnTo>
                    <a:pt x="519" y="292"/>
                  </a:lnTo>
                  <a:lnTo>
                    <a:pt x="524" y="284"/>
                  </a:lnTo>
                  <a:lnTo>
                    <a:pt x="527" y="274"/>
                  </a:lnTo>
                  <a:lnTo>
                    <a:pt x="531" y="263"/>
                  </a:lnTo>
                  <a:lnTo>
                    <a:pt x="532" y="253"/>
                  </a:lnTo>
                  <a:lnTo>
                    <a:pt x="532" y="241"/>
                  </a:lnTo>
                  <a:lnTo>
                    <a:pt x="532" y="231"/>
                  </a:lnTo>
                  <a:lnTo>
                    <a:pt x="531" y="223"/>
                  </a:lnTo>
                  <a:lnTo>
                    <a:pt x="529" y="213"/>
                  </a:lnTo>
                  <a:lnTo>
                    <a:pt x="526" y="205"/>
                  </a:lnTo>
                  <a:lnTo>
                    <a:pt x="522" y="197"/>
                  </a:lnTo>
                  <a:lnTo>
                    <a:pt x="518" y="189"/>
                  </a:lnTo>
                  <a:lnTo>
                    <a:pt x="513" y="181"/>
                  </a:lnTo>
                  <a:lnTo>
                    <a:pt x="508" y="174"/>
                  </a:lnTo>
                  <a:lnTo>
                    <a:pt x="501" y="167"/>
                  </a:lnTo>
                  <a:lnTo>
                    <a:pt x="495" y="161"/>
                  </a:lnTo>
                  <a:lnTo>
                    <a:pt x="486" y="154"/>
                  </a:lnTo>
                  <a:lnTo>
                    <a:pt x="480" y="149"/>
                  </a:lnTo>
                  <a:lnTo>
                    <a:pt x="470" y="143"/>
                  </a:lnTo>
                  <a:lnTo>
                    <a:pt x="462" y="139"/>
                  </a:lnTo>
                  <a:lnTo>
                    <a:pt x="452" y="135"/>
                  </a:lnTo>
                  <a:lnTo>
                    <a:pt x="440" y="131"/>
                  </a:lnTo>
                  <a:lnTo>
                    <a:pt x="439" y="121"/>
                  </a:lnTo>
                  <a:lnTo>
                    <a:pt x="435" y="110"/>
                  </a:lnTo>
                  <a:lnTo>
                    <a:pt x="434" y="103"/>
                  </a:lnTo>
                  <a:lnTo>
                    <a:pt x="432" y="98"/>
                  </a:lnTo>
                  <a:lnTo>
                    <a:pt x="426" y="87"/>
                  </a:lnTo>
                  <a:lnTo>
                    <a:pt x="419" y="75"/>
                  </a:lnTo>
                  <a:lnTo>
                    <a:pt x="416" y="70"/>
                  </a:lnTo>
                  <a:lnTo>
                    <a:pt x="407" y="61"/>
                  </a:lnTo>
                  <a:lnTo>
                    <a:pt x="399" y="52"/>
                  </a:lnTo>
                  <a:lnTo>
                    <a:pt x="389" y="43"/>
                  </a:lnTo>
                  <a:lnTo>
                    <a:pt x="378" y="36"/>
                  </a:lnTo>
                  <a:lnTo>
                    <a:pt x="366" y="29"/>
                  </a:lnTo>
                  <a:lnTo>
                    <a:pt x="355" y="23"/>
                  </a:lnTo>
                  <a:lnTo>
                    <a:pt x="342" y="18"/>
                  </a:lnTo>
                  <a:lnTo>
                    <a:pt x="329" y="13"/>
                  </a:lnTo>
                  <a:lnTo>
                    <a:pt x="314" y="11"/>
                  </a:lnTo>
                  <a:lnTo>
                    <a:pt x="299" y="10"/>
                  </a:lnTo>
                  <a:lnTo>
                    <a:pt x="284" y="8"/>
                  </a:lnTo>
                  <a:lnTo>
                    <a:pt x="271" y="10"/>
                  </a:lnTo>
                  <a:lnTo>
                    <a:pt x="256" y="11"/>
                  </a:lnTo>
                  <a:lnTo>
                    <a:pt x="243" y="13"/>
                  </a:lnTo>
                  <a:lnTo>
                    <a:pt x="230" y="18"/>
                  </a:lnTo>
                  <a:lnTo>
                    <a:pt x="217" y="21"/>
                  </a:lnTo>
                  <a:lnTo>
                    <a:pt x="205" y="28"/>
                  </a:lnTo>
                  <a:lnTo>
                    <a:pt x="194" y="34"/>
                  </a:lnTo>
                  <a:lnTo>
                    <a:pt x="184" y="41"/>
                  </a:lnTo>
                  <a:lnTo>
                    <a:pt x="174" y="49"/>
                  </a:lnTo>
                  <a:lnTo>
                    <a:pt x="164" y="59"/>
                  </a:lnTo>
                  <a:lnTo>
                    <a:pt x="156" y="67"/>
                  </a:lnTo>
                  <a:lnTo>
                    <a:pt x="149" y="77"/>
                  </a:lnTo>
                  <a:lnTo>
                    <a:pt x="143" y="89"/>
                  </a:lnTo>
                  <a:lnTo>
                    <a:pt x="138" y="100"/>
                  </a:lnTo>
                  <a:lnTo>
                    <a:pt x="135" y="112"/>
                  </a:lnTo>
                  <a:lnTo>
                    <a:pt x="133" y="116"/>
                  </a:lnTo>
                  <a:lnTo>
                    <a:pt x="130" y="126"/>
                  </a:lnTo>
                  <a:lnTo>
                    <a:pt x="12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5" y="136"/>
                  </a:lnTo>
                  <a:lnTo>
                    <a:pt x="76" y="141"/>
                  </a:lnTo>
                  <a:lnTo>
                    <a:pt x="66" y="146"/>
                  </a:lnTo>
                  <a:lnTo>
                    <a:pt x="56" y="153"/>
                  </a:lnTo>
                  <a:lnTo>
                    <a:pt x="48" y="161"/>
                  </a:lnTo>
                  <a:lnTo>
                    <a:pt x="39" y="167"/>
                  </a:lnTo>
                  <a:lnTo>
                    <a:pt x="33" y="176"/>
                  </a:lnTo>
                  <a:lnTo>
                    <a:pt x="26" y="185"/>
                  </a:lnTo>
                  <a:lnTo>
                    <a:pt x="20" y="195"/>
                  </a:lnTo>
                  <a:lnTo>
                    <a:pt x="16" y="205"/>
                  </a:lnTo>
                  <a:lnTo>
                    <a:pt x="15" y="210"/>
                  </a:lnTo>
                  <a:lnTo>
                    <a:pt x="11" y="220"/>
                  </a:lnTo>
                  <a:lnTo>
                    <a:pt x="10" y="231"/>
                  </a:lnTo>
                  <a:lnTo>
                    <a:pt x="10" y="241"/>
                  </a:lnTo>
                  <a:lnTo>
                    <a:pt x="10" y="248"/>
                  </a:lnTo>
                  <a:lnTo>
                    <a:pt x="10" y="259"/>
                  </a:lnTo>
                  <a:lnTo>
                    <a:pt x="13" y="269"/>
                  </a:lnTo>
                  <a:lnTo>
                    <a:pt x="16" y="281"/>
                  </a:lnTo>
                  <a:lnTo>
                    <a:pt x="21" y="291"/>
                  </a:lnTo>
                  <a:lnTo>
                    <a:pt x="28" y="300"/>
                  </a:lnTo>
                  <a:lnTo>
                    <a:pt x="34" y="309"/>
                  </a:lnTo>
                  <a:lnTo>
                    <a:pt x="41" y="317"/>
                  </a:lnTo>
                  <a:lnTo>
                    <a:pt x="49" y="325"/>
                  </a:lnTo>
                  <a:lnTo>
                    <a:pt x="59" y="333"/>
                  </a:lnTo>
                  <a:lnTo>
                    <a:pt x="69" y="338"/>
                  </a:lnTo>
                  <a:lnTo>
                    <a:pt x="80" y="345"/>
                  </a:lnTo>
                  <a:lnTo>
                    <a:pt x="92" y="350"/>
                  </a:lnTo>
                  <a:lnTo>
                    <a:pt x="103" y="353"/>
                  </a:lnTo>
                  <a:lnTo>
                    <a:pt x="115" y="356"/>
                  </a:lnTo>
                  <a:lnTo>
                    <a:pt x="128" y="358"/>
                  </a:lnTo>
                  <a:lnTo>
                    <a:pt x="140" y="358"/>
                  </a:lnTo>
                  <a:lnTo>
                    <a:pt x="140" y="361"/>
                  </a:lnTo>
                  <a:lnTo>
                    <a:pt x="135" y="363"/>
                  </a:lnTo>
                  <a:lnTo>
                    <a:pt x="135" y="366"/>
                  </a:lnTo>
                  <a:lnTo>
                    <a:pt x="130" y="366"/>
                  </a:lnTo>
                  <a:lnTo>
                    <a:pt x="130" y="366"/>
                  </a:lnTo>
                  <a:lnTo>
                    <a:pt x="122" y="365"/>
                  </a:lnTo>
                  <a:lnTo>
                    <a:pt x="107" y="363"/>
                  </a:lnTo>
                  <a:lnTo>
                    <a:pt x="95" y="360"/>
                  </a:lnTo>
                  <a:lnTo>
                    <a:pt x="82" y="355"/>
                  </a:lnTo>
                  <a:lnTo>
                    <a:pt x="71" y="350"/>
                  </a:lnTo>
                  <a:lnTo>
                    <a:pt x="59" y="343"/>
                  </a:lnTo>
                  <a:lnTo>
                    <a:pt x="49" y="337"/>
                  </a:lnTo>
                  <a:lnTo>
                    <a:pt x="39" y="328"/>
                  </a:lnTo>
                  <a:lnTo>
                    <a:pt x="31" y="319"/>
                  </a:lnTo>
                  <a:lnTo>
                    <a:pt x="23" y="310"/>
                  </a:lnTo>
                  <a:lnTo>
                    <a:pt x="16" y="300"/>
                  </a:lnTo>
                  <a:lnTo>
                    <a:pt x="13" y="294"/>
                  </a:lnTo>
                  <a:lnTo>
                    <a:pt x="8" y="284"/>
                  </a:lnTo>
                  <a:lnTo>
                    <a:pt x="5" y="273"/>
                  </a:lnTo>
                  <a:lnTo>
                    <a:pt x="2" y="261"/>
                  </a:lnTo>
                  <a:lnTo>
                    <a:pt x="0" y="248"/>
                  </a:lnTo>
                  <a:lnTo>
                    <a:pt x="0" y="241"/>
                  </a:lnTo>
                  <a:lnTo>
                    <a:pt x="0" y="236"/>
                  </a:lnTo>
                  <a:lnTo>
                    <a:pt x="2" y="223"/>
                  </a:lnTo>
                  <a:lnTo>
                    <a:pt x="3" y="218"/>
                  </a:lnTo>
                  <a:lnTo>
                    <a:pt x="7" y="207"/>
                  </a:lnTo>
                  <a:lnTo>
                    <a:pt x="10" y="195"/>
                  </a:lnTo>
                  <a:lnTo>
                    <a:pt x="16" y="185"/>
                  </a:lnTo>
                  <a:lnTo>
                    <a:pt x="21" y="176"/>
                  </a:lnTo>
                  <a:lnTo>
                    <a:pt x="30" y="167"/>
                  </a:lnTo>
                  <a:lnTo>
                    <a:pt x="38" y="158"/>
                  </a:lnTo>
                  <a:lnTo>
                    <a:pt x="46" y="149"/>
                  </a:lnTo>
                  <a:lnTo>
                    <a:pt x="56" y="143"/>
                  </a:lnTo>
                  <a:lnTo>
                    <a:pt x="66" y="136"/>
                  </a:lnTo>
                  <a:lnTo>
                    <a:pt x="77" y="131"/>
                  </a:lnTo>
                  <a:lnTo>
                    <a:pt x="89" y="126"/>
                  </a:lnTo>
                  <a:lnTo>
                    <a:pt x="100" y="123"/>
                  </a:lnTo>
                  <a:lnTo>
                    <a:pt x="113" y="120"/>
                  </a:lnTo>
                  <a:lnTo>
                    <a:pt x="123" y="118"/>
                  </a:lnTo>
                  <a:lnTo>
                    <a:pt x="125" y="115"/>
                  </a:lnTo>
                  <a:lnTo>
                    <a:pt x="126" y="108"/>
                  </a:lnTo>
                  <a:lnTo>
                    <a:pt x="130" y="97"/>
                  </a:lnTo>
                  <a:lnTo>
                    <a:pt x="136" y="84"/>
                  </a:lnTo>
                  <a:lnTo>
                    <a:pt x="143" y="74"/>
                  </a:lnTo>
                  <a:lnTo>
                    <a:pt x="149" y="62"/>
                  </a:lnTo>
                  <a:lnTo>
                    <a:pt x="159" y="52"/>
                  </a:lnTo>
                  <a:lnTo>
                    <a:pt x="168" y="43"/>
                  </a:lnTo>
                  <a:lnTo>
                    <a:pt x="179" y="34"/>
                  </a:lnTo>
                  <a:lnTo>
                    <a:pt x="189" y="26"/>
                  </a:lnTo>
                  <a:lnTo>
                    <a:pt x="202" y="20"/>
                  </a:lnTo>
                  <a:lnTo>
                    <a:pt x="214" y="15"/>
                  </a:lnTo>
                  <a:lnTo>
                    <a:pt x="227" y="10"/>
                  </a:lnTo>
                  <a:lnTo>
                    <a:pt x="241" y="5"/>
                  </a:lnTo>
                  <a:lnTo>
                    <a:pt x="255" y="1"/>
                  </a:lnTo>
                  <a:lnTo>
                    <a:pt x="269" y="0"/>
                  </a:lnTo>
                  <a:lnTo>
                    <a:pt x="284" y="0"/>
                  </a:lnTo>
                  <a:lnTo>
                    <a:pt x="301" y="0"/>
                  </a:lnTo>
                  <a:lnTo>
                    <a:pt x="315" y="3"/>
                  </a:lnTo>
                  <a:lnTo>
                    <a:pt x="330" y="5"/>
                  </a:lnTo>
                  <a:lnTo>
                    <a:pt x="345" y="10"/>
                  </a:lnTo>
                  <a:lnTo>
                    <a:pt x="358" y="15"/>
                  </a:lnTo>
                  <a:lnTo>
                    <a:pt x="371" y="21"/>
                  </a:lnTo>
                  <a:lnTo>
                    <a:pt x="383" y="28"/>
                  </a:lnTo>
                  <a:lnTo>
                    <a:pt x="394" y="36"/>
                  </a:lnTo>
                  <a:lnTo>
                    <a:pt x="404" y="46"/>
                  </a:lnTo>
                  <a:lnTo>
                    <a:pt x="414" y="56"/>
                  </a:lnTo>
                  <a:lnTo>
                    <a:pt x="422" y="66"/>
                  </a:lnTo>
                  <a:lnTo>
                    <a:pt x="430" y="77"/>
                  </a:lnTo>
                  <a:lnTo>
                    <a:pt x="437" y="89"/>
                  </a:lnTo>
                  <a:lnTo>
                    <a:pt x="439" y="95"/>
                  </a:lnTo>
                  <a:lnTo>
                    <a:pt x="442" y="102"/>
                  </a:lnTo>
                  <a:lnTo>
                    <a:pt x="445" y="113"/>
                  </a:lnTo>
                  <a:lnTo>
                    <a:pt x="449" y="125"/>
                  </a:lnTo>
                  <a:lnTo>
                    <a:pt x="455" y="126"/>
                  </a:lnTo>
                  <a:lnTo>
                    <a:pt x="465" y="131"/>
                  </a:lnTo>
                  <a:lnTo>
                    <a:pt x="475" y="136"/>
                  </a:lnTo>
                  <a:lnTo>
                    <a:pt x="483" y="141"/>
                  </a:lnTo>
                  <a:lnTo>
                    <a:pt x="493" y="148"/>
                  </a:lnTo>
                  <a:lnTo>
                    <a:pt x="499" y="154"/>
                  </a:lnTo>
                  <a:lnTo>
                    <a:pt x="508" y="161"/>
                  </a:lnTo>
                  <a:lnTo>
                    <a:pt x="514" y="169"/>
                  </a:lnTo>
                  <a:lnTo>
                    <a:pt x="519" y="176"/>
                  </a:lnTo>
                  <a:lnTo>
                    <a:pt x="526" y="184"/>
                  </a:lnTo>
                  <a:lnTo>
                    <a:pt x="531" y="194"/>
                  </a:lnTo>
                  <a:lnTo>
                    <a:pt x="534" y="202"/>
                  </a:lnTo>
                  <a:lnTo>
                    <a:pt x="537" y="212"/>
                  </a:lnTo>
                  <a:lnTo>
                    <a:pt x="539" y="222"/>
                  </a:lnTo>
                  <a:lnTo>
                    <a:pt x="541" y="231"/>
                  </a:lnTo>
                  <a:lnTo>
                    <a:pt x="541" y="241"/>
                  </a:lnTo>
                  <a:lnTo>
                    <a:pt x="541" y="253"/>
                  </a:lnTo>
                  <a:lnTo>
                    <a:pt x="539" y="264"/>
                  </a:lnTo>
                  <a:lnTo>
                    <a:pt x="536" y="276"/>
                  </a:lnTo>
                  <a:lnTo>
                    <a:pt x="531" y="287"/>
                  </a:lnTo>
                  <a:lnTo>
                    <a:pt x="526" y="297"/>
                  </a:lnTo>
                  <a:lnTo>
                    <a:pt x="521" y="307"/>
                  </a:lnTo>
                  <a:lnTo>
                    <a:pt x="513" y="317"/>
                  </a:lnTo>
                  <a:lnTo>
                    <a:pt x="504" y="325"/>
                  </a:lnTo>
                  <a:lnTo>
                    <a:pt x="496" y="333"/>
                  </a:lnTo>
                  <a:lnTo>
                    <a:pt x="486" y="340"/>
                  </a:lnTo>
                  <a:lnTo>
                    <a:pt x="476" y="346"/>
                  </a:lnTo>
                  <a:lnTo>
                    <a:pt x="465" y="351"/>
                  </a:lnTo>
                  <a:lnTo>
                    <a:pt x="453" y="356"/>
                  </a:lnTo>
                  <a:lnTo>
                    <a:pt x="442" y="361"/>
                  </a:lnTo>
                  <a:lnTo>
                    <a:pt x="430" y="363"/>
                  </a:lnTo>
                  <a:lnTo>
                    <a:pt x="417" y="366"/>
                  </a:lnTo>
                  <a:lnTo>
                    <a:pt x="416" y="366"/>
                  </a:lnTo>
                  <a:close/>
                  <a:moveTo>
                    <a:pt x="394" y="312"/>
                  </a:moveTo>
                  <a:lnTo>
                    <a:pt x="322" y="312"/>
                  </a:lnTo>
                  <a:lnTo>
                    <a:pt x="322" y="241"/>
                  </a:lnTo>
                  <a:lnTo>
                    <a:pt x="394" y="241"/>
                  </a:lnTo>
                  <a:lnTo>
                    <a:pt x="394" y="312"/>
                  </a:lnTo>
                  <a:close/>
                  <a:moveTo>
                    <a:pt x="332" y="304"/>
                  </a:moveTo>
                  <a:lnTo>
                    <a:pt x="386" y="304"/>
                  </a:lnTo>
                  <a:lnTo>
                    <a:pt x="386" y="250"/>
                  </a:lnTo>
                  <a:lnTo>
                    <a:pt x="332" y="250"/>
                  </a:lnTo>
                  <a:lnTo>
                    <a:pt x="332" y="304"/>
                  </a:lnTo>
                  <a:close/>
                </a:path>
              </a:pathLst>
            </a:custGeom>
            <a:solidFill>
              <a:srgbClr val="231815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24094" tIns="12047" rIns="24094" bIns="12047" numCol="1" anchor="t" anchorCtr="0" compatLnSpc="1">
              <a:prstTxWarp prst="textNoShape">
                <a:avLst/>
              </a:prstTxWarp>
            </a:bodyPr>
            <a:lstStyle/>
            <a:p>
              <a:pPr algn="ctr" defTabSz="321402">
                <a:defRPr/>
              </a:pPr>
              <a:endParaRPr lang="zh-CN" altLang="en-US" sz="356" kern="0">
                <a:solidFill>
                  <a:sysClr val="windowText" lastClr="000000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681" name="Freeform 914">
              <a:extLst>
                <a:ext uri="{FF2B5EF4-FFF2-40B4-BE49-F238E27FC236}">
                  <a16:creationId xmlns:a16="http://schemas.microsoft.com/office/drawing/2014/main" id="{8FA7790E-287F-4BAF-AEA7-BA101970CE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9678" y="11266762"/>
              <a:ext cx="447475" cy="398126"/>
            </a:xfrm>
            <a:custGeom>
              <a:avLst/>
              <a:gdLst/>
              <a:ahLst/>
              <a:cxnLst>
                <a:cxn ang="0">
                  <a:pos x="394" y="489"/>
                </a:cxn>
                <a:cxn ang="0">
                  <a:pos x="332" y="480"/>
                </a:cxn>
                <a:cxn ang="0">
                  <a:pos x="307" y="489"/>
                </a:cxn>
                <a:cxn ang="0">
                  <a:pos x="243" y="480"/>
                </a:cxn>
                <a:cxn ang="0">
                  <a:pos x="218" y="489"/>
                </a:cxn>
                <a:cxn ang="0">
                  <a:pos x="156" y="480"/>
                </a:cxn>
                <a:cxn ang="0">
                  <a:pos x="394" y="401"/>
                </a:cxn>
                <a:cxn ang="0">
                  <a:pos x="332" y="392"/>
                </a:cxn>
                <a:cxn ang="0">
                  <a:pos x="307" y="401"/>
                </a:cxn>
                <a:cxn ang="0">
                  <a:pos x="156" y="391"/>
                </a:cxn>
                <a:cxn ang="0">
                  <a:pos x="414" y="358"/>
                </a:cxn>
                <a:cxn ang="0">
                  <a:pos x="472" y="338"/>
                </a:cxn>
                <a:cxn ang="0">
                  <a:pos x="513" y="302"/>
                </a:cxn>
                <a:cxn ang="0">
                  <a:pos x="532" y="253"/>
                </a:cxn>
                <a:cxn ang="0">
                  <a:pos x="526" y="205"/>
                </a:cxn>
                <a:cxn ang="0">
                  <a:pos x="501" y="167"/>
                </a:cxn>
                <a:cxn ang="0">
                  <a:pos x="462" y="139"/>
                </a:cxn>
                <a:cxn ang="0">
                  <a:pos x="434" y="103"/>
                </a:cxn>
                <a:cxn ang="0">
                  <a:pos x="407" y="61"/>
                </a:cxn>
                <a:cxn ang="0">
                  <a:pos x="355" y="23"/>
                </a:cxn>
                <a:cxn ang="0">
                  <a:pos x="284" y="8"/>
                </a:cxn>
                <a:cxn ang="0">
                  <a:pos x="217" y="21"/>
                </a:cxn>
                <a:cxn ang="0">
                  <a:pos x="164" y="59"/>
                </a:cxn>
                <a:cxn ang="0">
                  <a:pos x="135" y="112"/>
                </a:cxn>
                <a:cxn ang="0">
                  <a:pos x="97" y="133"/>
                </a:cxn>
                <a:cxn ang="0">
                  <a:pos x="48" y="161"/>
                </a:cxn>
                <a:cxn ang="0">
                  <a:pos x="16" y="205"/>
                </a:cxn>
                <a:cxn ang="0">
                  <a:pos x="10" y="248"/>
                </a:cxn>
                <a:cxn ang="0">
                  <a:pos x="28" y="300"/>
                </a:cxn>
                <a:cxn ang="0">
                  <a:pos x="69" y="338"/>
                </a:cxn>
                <a:cxn ang="0">
                  <a:pos x="128" y="358"/>
                </a:cxn>
                <a:cxn ang="0">
                  <a:pos x="130" y="366"/>
                </a:cxn>
                <a:cxn ang="0">
                  <a:pos x="82" y="355"/>
                </a:cxn>
                <a:cxn ang="0">
                  <a:pos x="31" y="319"/>
                </a:cxn>
                <a:cxn ang="0">
                  <a:pos x="5" y="273"/>
                </a:cxn>
                <a:cxn ang="0">
                  <a:pos x="2" y="223"/>
                </a:cxn>
                <a:cxn ang="0">
                  <a:pos x="21" y="176"/>
                </a:cxn>
                <a:cxn ang="0">
                  <a:pos x="66" y="136"/>
                </a:cxn>
                <a:cxn ang="0">
                  <a:pos x="123" y="118"/>
                </a:cxn>
                <a:cxn ang="0">
                  <a:pos x="143" y="74"/>
                </a:cxn>
                <a:cxn ang="0">
                  <a:pos x="189" y="26"/>
                </a:cxn>
                <a:cxn ang="0">
                  <a:pos x="255" y="1"/>
                </a:cxn>
                <a:cxn ang="0">
                  <a:pos x="330" y="5"/>
                </a:cxn>
                <a:cxn ang="0">
                  <a:pos x="394" y="36"/>
                </a:cxn>
                <a:cxn ang="0">
                  <a:pos x="437" y="89"/>
                </a:cxn>
                <a:cxn ang="0">
                  <a:pos x="455" y="126"/>
                </a:cxn>
                <a:cxn ang="0">
                  <a:pos x="499" y="154"/>
                </a:cxn>
                <a:cxn ang="0">
                  <a:pos x="531" y="194"/>
                </a:cxn>
                <a:cxn ang="0">
                  <a:pos x="541" y="241"/>
                </a:cxn>
                <a:cxn ang="0">
                  <a:pos x="526" y="297"/>
                </a:cxn>
                <a:cxn ang="0">
                  <a:pos x="486" y="340"/>
                </a:cxn>
                <a:cxn ang="0">
                  <a:pos x="430" y="363"/>
                </a:cxn>
                <a:cxn ang="0">
                  <a:pos x="322" y="241"/>
                </a:cxn>
                <a:cxn ang="0">
                  <a:pos x="386" y="250"/>
                </a:cxn>
              </a:cxnLst>
              <a:rect l="0" t="0" r="r" b="b"/>
              <a:pathLst>
                <a:path w="541" h="489">
                  <a:moveTo>
                    <a:pt x="394" y="489"/>
                  </a:moveTo>
                  <a:lnTo>
                    <a:pt x="322" y="489"/>
                  </a:lnTo>
                  <a:lnTo>
                    <a:pt x="322" y="417"/>
                  </a:lnTo>
                  <a:lnTo>
                    <a:pt x="394" y="417"/>
                  </a:lnTo>
                  <a:lnTo>
                    <a:pt x="394" y="489"/>
                  </a:lnTo>
                  <a:close/>
                  <a:moveTo>
                    <a:pt x="332" y="480"/>
                  </a:moveTo>
                  <a:lnTo>
                    <a:pt x="386" y="480"/>
                  </a:lnTo>
                  <a:lnTo>
                    <a:pt x="386" y="427"/>
                  </a:lnTo>
                  <a:lnTo>
                    <a:pt x="332" y="427"/>
                  </a:lnTo>
                  <a:lnTo>
                    <a:pt x="332" y="480"/>
                  </a:lnTo>
                  <a:close/>
                  <a:moveTo>
                    <a:pt x="307" y="489"/>
                  </a:moveTo>
                  <a:lnTo>
                    <a:pt x="235" y="489"/>
                  </a:lnTo>
                  <a:lnTo>
                    <a:pt x="235" y="417"/>
                  </a:lnTo>
                  <a:lnTo>
                    <a:pt x="307" y="417"/>
                  </a:lnTo>
                  <a:lnTo>
                    <a:pt x="307" y="489"/>
                  </a:lnTo>
                  <a:close/>
                  <a:moveTo>
                    <a:pt x="243" y="480"/>
                  </a:moveTo>
                  <a:lnTo>
                    <a:pt x="297" y="480"/>
                  </a:lnTo>
                  <a:lnTo>
                    <a:pt x="297" y="427"/>
                  </a:lnTo>
                  <a:lnTo>
                    <a:pt x="243" y="427"/>
                  </a:lnTo>
                  <a:lnTo>
                    <a:pt x="243" y="480"/>
                  </a:lnTo>
                  <a:close/>
                  <a:moveTo>
                    <a:pt x="218" y="489"/>
                  </a:moveTo>
                  <a:lnTo>
                    <a:pt x="148" y="489"/>
                  </a:lnTo>
                  <a:lnTo>
                    <a:pt x="148" y="417"/>
                  </a:lnTo>
                  <a:lnTo>
                    <a:pt x="218" y="417"/>
                  </a:lnTo>
                  <a:lnTo>
                    <a:pt x="218" y="489"/>
                  </a:lnTo>
                  <a:close/>
                  <a:moveTo>
                    <a:pt x="156" y="480"/>
                  </a:moveTo>
                  <a:lnTo>
                    <a:pt x="210" y="480"/>
                  </a:lnTo>
                  <a:lnTo>
                    <a:pt x="210" y="427"/>
                  </a:lnTo>
                  <a:lnTo>
                    <a:pt x="156" y="427"/>
                  </a:lnTo>
                  <a:lnTo>
                    <a:pt x="156" y="480"/>
                  </a:lnTo>
                  <a:close/>
                  <a:moveTo>
                    <a:pt x="394" y="401"/>
                  </a:moveTo>
                  <a:lnTo>
                    <a:pt x="322" y="401"/>
                  </a:lnTo>
                  <a:lnTo>
                    <a:pt x="322" y="330"/>
                  </a:lnTo>
                  <a:lnTo>
                    <a:pt x="394" y="330"/>
                  </a:lnTo>
                  <a:lnTo>
                    <a:pt x="394" y="401"/>
                  </a:lnTo>
                  <a:close/>
                  <a:moveTo>
                    <a:pt x="332" y="392"/>
                  </a:moveTo>
                  <a:lnTo>
                    <a:pt x="386" y="392"/>
                  </a:lnTo>
                  <a:lnTo>
                    <a:pt x="386" y="338"/>
                  </a:lnTo>
                  <a:lnTo>
                    <a:pt x="332" y="338"/>
                  </a:lnTo>
                  <a:lnTo>
                    <a:pt x="332" y="392"/>
                  </a:lnTo>
                  <a:close/>
                  <a:moveTo>
                    <a:pt x="307" y="401"/>
                  </a:moveTo>
                  <a:lnTo>
                    <a:pt x="148" y="401"/>
                  </a:lnTo>
                  <a:lnTo>
                    <a:pt x="148" y="241"/>
                  </a:lnTo>
                  <a:lnTo>
                    <a:pt x="307" y="241"/>
                  </a:lnTo>
                  <a:lnTo>
                    <a:pt x="307" y="401"/>
                  </a:lnTo>
                  <a:close/>
                  <a:moveTo>
                    <a:pt x="156" y="391"/>
                  </a:moveTo>
                  <a:lnTo>
                    <a:pt x="299" y="391"/>
                  </a:lnTo>
                  <a:lnTo>
                    <a:pt x="299" y="250"/>
                  </a:lnTo>
                  <a:lnTo>
                    <a:pt x="156" y="250"/>
                  </a:lnTo>
                  <a:lnTo>
                    <a:pt x="156" y="391"/>
                  </a:lnTo>
                  <a:close/>
                  <a:moveTo>
                    <a:pt x="416" y="366"/>
                  </a:moveTo>
                  <a:lnTo>
                    <a:pt x="407" y="366"/>
                  </a:lnTo>
                  <a:lnTo>
                    <a:pt x="407" y="358"/>
                  </a:lnTo>
                  <a:lnTo>
                    <a:pt x="414" y="358"/>
                  </a:lnTo>
                  <a:lnTo>
                    <a:pt x="414" y="358"/>
                  </a:lnTo>
                  <a:lnTo>
                    <a:pt x="429" y="355"/>
                  </a:lnTo>
                  <a:lnTo>
                    <a:pt x="440" y="353"/>
                  </a:lnTo>
                  <a:lnTo>
                    <a:pt x="452" y="348"/>
                  </a:lnTo>
                  <a:lnTo>
                    <a:pt x="462" y="345"/>
                  </a:lnTo>
                  <a:lnTo>
                    <a:pt x="472" y="338"/>
                  </a:lnTo>
                  <a:lnTo>
                    <a:pt x="481" y="333"/>
                  </a:lnTo>
                  <a:lnTo>
                    <a:pt x="491" y="327"/>
                  </a:lnTo>
                  <a:lnTo>
                    <a:pt x="499" y="319"/>
                  </a:lnTo>
                  <a:lnTo>
                    <a:pt x="506" y="310"/>
                  </a:lnTo>
                  <a:lnTo>
                    <a:pt x="513" y="302"/>
                  </a:lnTo>
                  <a:lnTo>
                    <a:pt x="519" y="292"/>
                  </a:lnTo>
                  <a:lnTo>
                    <a:pt x="524" y="284"/>
                  </a:lnTo>
                  <a:lnTo>
                    <a:pt x="527" y="274"/>
                  </a:lnTo>
                  <a:lnTo>
                    <a:pt x="531" y="263"/>
                  </a:lnTo>
                  <a:lnTo>
                    <a:pt x="532" y="253"/>
                  </a:lnTo>
                  <a:lnTo>
                    <a:pt x="532" y="241"/>
                  </a:lnTo>
                  <a:lnTo>
                    <a:pt x="532" y="231"/>
                  </a:lnTo>
                  <a:lnTo>
                    <a:pt x="531" y="223"/>
                  </a:lnTo>
                  <a:lnTo>
                    <a:pt x="529" y="213"/>
                  </a:lnTo>
                  <a:lnTo>
                    <a:pt x="526" y="205"/>
                  </a:lnTo>
                  <a:lnTo>
                    <a:pt x="522" y="197"/>
                  </a:lnTo>
                  <a:lnTo>
                    <a:pt x="518" y="189"/>
                  </a:lnTo>
                  <a:lnTo>
                    <a:pt x="513" y="181"/>
                  </a:lnTo>
                  <a:lnTo>
                    <a:pt x="508" y="174"/>
                  </a:lnTo>
                  <a:lnTo>
                    <a:pt x="501" y="167"/>
                  </a:lnTo>
                  <a:lnTo>
                    <a:pt x="495" y="161"/>
                  </a:lnTo>
                  <a:lnTo>
                    <a:pt x="486" y="154"/>
                  </a:lnTo>
                  <a:lnTo>
                    <a:pt x="480" y="149"/>
                  </a:lnTo>
                  <a:lnTo>
                    <a:pt x="470" y="143"/>
                  </a:lnTo>
                  <a:lnTo>
                    <a:pt x="462" y="139"/>
                  </a:lnTo>
                  <a:lnTo>
                    <a:pt x="452" y="135"/>
                  </a:lnTo>
                  <a:lnTo>
                    <a:pt x="440" y="131"/>
                  </a:lnTo>
                  <a:lnTo>
                    <a:pt x="439" y="121"/>
                  </a:lnTo>
                  <a:lnTo>
                    <a:pt x="435" y="110"/>
                  </a:lnTo>
                  <a:lnTo>
                    <a:pt x="434" y="103"/>
                  </a:lnTo>
                  <a:lnTo>
                    <a:pt x="432" y="98"/>
                  </a:lnTo>
                  <a:lnTo>
                    <a:pt x="426" y="87"/>
                  </a:lnTo>
                  <a:lnTo>
                    <a:pt x="419" y="75"/>
                  </a:lnTo>
                  <a:lnTo>
                    <a:pt x="416" y="70"/>
                  </a:lnTo>
                  <a:lnTo>
                    <a:pt x="407" y="61"/>
                  </a:lnTo>
                  <a:lnTo>
                    <a:pt x="399" y="52"/>
                  </a:lnTo>
                  <a:lnTo>
                    <a:pt x="389" y="43"/>
                  </a:lnTo>
                  <a:lnTo>
                    <a:pt x="378" y="36"/>
                  </a:lnTo>
                  <a:lnTo>
                    <a:pt x="366" y="29"/>
                  </a:lnTo>
                  <a:lnTo>
                    <a:pt x="355" y="23"/>
                  </a:lnTo>
                  <a:lnTo>
                    <a:pt x="342" y="18"/>
                  </a:lnTo>
                  <a:lnTo>
                    <a:pt x="329" y="13"/>
                  </a:lnTo>
                  <a:lnTo>
                    <a:pt x="314" y="11"/>
                  </a:lnTo>
                  <a:lnTo>
                    <a:pt x="299" y="10"/>
                  </a:lnTo>
                  <a:lnTo>
                    <a:pt x="284" y="8"/>
                  </a:lnTo>
                  <a:lnTo>
                    <a:pt x="271" y="10"/>
                  </a:lnTo>
                  <a:lnTo>
                    <a:pt x="256" y="11"/>
                  </a:lnTo>
                  <a:lnTo>
                    <a:pt x="243" y="13"/>
                  </a:lnTo>
                  <a:lnTo>
                    <a:pt x="230" y="18"/>
                  </a:lnTo>
                  <a:lnTo>
                    <a:pt x="217" y="21"/>
                  </a:lnTo>
                  <a:lnTo>
                    <a:pt x="205" y="28"/>
                  </a:lnTo>
                  <a:lnTo>
                    <a:pt x="194" y="34"/>
                  </a:lnTo>
                  <a:lnTo>
                    <a:pt x="184" y="41"/>
                  </a:lnTo>
                  <a:lnTo>
                    <a:pt x="174" y="49"/>
                  </a:lnTo>
                  <a:lnTo>
                    <a:pt x="164" y="59"/>
                  </a:lnTo>
                  <a:lnTo>
                    <a:pt x="156" y="67"/>
                  </a:lnTo>
                  <a:lnTo>
                    <a:pt x="149" y="77"/>
                  </a:lnTo>
                  <a:lnTo>
                    <a:pt x="143" y="89"/>
                  </a:lnTo>
                  <a:lnTo>
                    <a:pt x="138" y="100"/>
                  </a:lnTo>
                  <a:lnTo>
                    <a:pt x="135" y="112"/>
                  </a:lnTo>
                  <a:lnTo>
                    <a:pt x="133" y="116"/>
                  </a:lnTo>
                  <a:lnTo>
                    <a:pt x="130" y="126"/>
                  </a:lnTo>
                  <a:lnTo>
                    <a:pt x="12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5" y="136"/>
                  </a:lnTo>
                  <a:lnTo>
                    <a:pt x="76" y="141"/>
                  </a:lnTo>
                  <a:lnTo>
                    <a:pt x="66" y="146"/>
                  </a:lnTo>
                  <a:lnTo>
                    <a:pt x="56" y="153"/>
                  </a:lnTo>
                  <a:lnTo>
                    <a:pt x="48" y="161"/>
                  </a:lnTo>
                  <a:lnTo>
                    <a:pt x="39" y="167"/>
                  </a:lnTo>
                  <a:lnTo>
                    <a:pt x="33" y="176"/>
                  </a:lnTo>
                  <a:lnTo>
                    <a:pt x="26" y="185"/>
                  </a:lnTo>
                  <a:lnTo>
                    <a:pt x="20" y="195"/>
                  </a:lnTo>
                  <a:lnTo>
                    <a:pt x="16" y="205"/>
                  </a:lnTo>
                  <a:lnTo>
                    <a:pt x="15" y="210"/>
                  </a:lnTo>
                  <a:lnTo>
                    <a:pt x="11" y="220"/>
                  </a:lnTo>
                  <a:lnTo>
                    <a:pt x="10" y="231"/>
                  </a:lnTo>
                  <a:lnTo>
                    <a:pt x="10" y="241"/>
                  </a:lnTo>
                  <a:lnTo>
                    <a:pt x="10" y="248"/>
                  </a:lnTo>
                  <a:lnTo>
                    <a:pt x="10" y="259"/>
                  </a:lnTo>
                  <a:lnTo>
                    <a:pt x="13" y="269"/>
                  </a:lnTo>
                  <a:lnTo>
                    <a:pt x="16" y="281"/>
                  </a:lnTo>
                  <a:lnTo>
                    <a:pt x="21" y="291"/>
                  </a:lnTo>
                  <a:lnTo>
                    <a:pt x="28" y="300"/>
                  </a:lnTo>
                  <a:lnTo>
                    <a:pt x="34" y="309"/>
                  </a:lnTo>
                  <a:lnTo>
                    <a:pt x="41" y="317"/>
                  </a:lnTo>
                  <a:lnTo>
                    <a:pt x="49" y="325"/>
                  </a:lnTo>
                  <a:lnTo>
                    <a:pt x="59" y="333"/>
                  </a:lnTo>
                  <a:lnTo>
                    <a:pt x="69" y="338"/>
                  </a:lnTo>
                  <a:lnTo>
                    <a:pt x="80" y="345"/>
                  </a:lnTo>
                  <a:lnTo>
                    <a:pt x="92" y="350"/>
                  </a:lnTo>
                  <a:lnTo>
                    <a:pt x="103" y="353"/>
                  </a:lnTo>
                  <a:lnTo>
                    <a:pt x="115" y="356"/>
                  </a:lnTo>
                  <a:lnTo>
                    <a:pt x="128" y="358"/>
                  </a:lnTo>
                  <a:lnTo>
                    <a:pt x="140" y="358"/>
                  </a:lnTo>
                  <a:lnTo>
                    <a:pt x="140" y="361"/>
                  </a:lnTo>
                  <a:lnTo>
                    <a:pt x="135" y="363"/>
                  </a:lnTo>
                  <a:lnTo>
                    <a:pt x="135" y="366"/>
                  </a:lnTo>
                  <a:lnTo>
                    <a:pt x="130" y="366"/>
                  </a:lnTo>
                  <a:lnTo>
                    <a:pt x="130" y="366"/>
                  </a:lnTo>
                  <a:lnTo>
                    <a:pt x="122" y="365"/>
                  </a:lnTo>
                  <a:lnTo>
                    <a:pt x="107" y="363"/>
                  </a:lnTo>
                  <a:lnTo>
                    <a:pt x="95" y="360"/>
                  </a:lnTo>
                  <a:lnTo>
                    <a:pt x="82" y="355"/>
                  </a:lnTo>
                  <a:lnTo>
                    <a:pt x="71" y="350"/>
                  </a:lnTo>
                  <a:lnTo>
                    <a:pt x="59" y="343"/>
                  </a:lnTo>
                  <a:lnTo>
                    <a:pt x="49" y="337"/>
                  </a:lnTo>
                  <a:lnTo>
                    <a:pt x="39" y="328"/>
                  </a:lnTo>
                  <a:lnTo>
                    <a:pt x="31" y="319"/>
                  </a:lnTo>
                  <a:lnTo>
                    <a:pt x="23" y="310"/>
                  </a:lnTo>
                  <a:lnTo>
                    <a:pt x="16" y="300"/>
                  </a:lnTo>
                  <a:lnTo>
                    <a:pt x="13" y="294"/>
                  </a:lnTo>
                  <a:lnTo>
                    <a:pt x="8" y="284"/>
                  </a:lnTo>
                  <a:lnTo>
                    <a:pt x="5" y="273"/>
                  </a:lnTo>
                  <a:lnTo>
                    <a:pt x="2" y="261"/>
                  </a:lnTo>
                  <a:lnTo>
                    <a:pt x="0" y="248"/>
                  </a:lnTo>
                  <a:lnTo>
                    <a:pt x="0" y="241"/>
                  </a:lnTo>
                  <a:lnTo>
                    <a:pt x="0" y="236"/>
                  </a:lnTo>
                  <a:lnTo>
                    <a:pt x="2" y="223"/>
                  </a:lnTo>
                  <a:lnTo>
                    <a:pt x="3" y="218"/>
                  </a:lnTo>
                  <a:lnTo>
                    <a:pt x="7" y="207"/>
                  </a:lnTo>
                  <a:lnTo>
                    <a:pt x="10" y="195"/>
                  </a:lnTo>
                  <a:lnTo>
                    <a:pt x="16" y="185"/>
                  </a:lnTo>
                  <a:lnTo>
                    <a:pt x="21" y="176"/>
                  </a:lnTo>
                  <a:lnTo>
                    <a:pt x="30" y="167"/>
                  </a:lnTo>
                  <a:lnTo>
                    <a:pt x="38" y="158"/>
                  </a:lnTo>
                  <a:lnTo>
                    <a:pt x="46" y="149"/>
                  </a:lnTo>
                  <a:lnTo>
                    <a:pt x="56" y="143"/>
                  </a:lnTo>
                  <a:lnTo>
                    <a:pt x="66" y="136"/>
                  </a:lnTo>
                  <a:lnTo>
                    <a:pt x="77" y="131"/>
                  </a:lnTo>
                  <a:lnTo>
                    <a:pt x="89" y="126"/>
                  </a:lnTo>
                  <a:lnTo>
                    <a:pt x="100" y="123"/>
                  </a:lnTo>
                  <a:lnTo>
                    <a:pt x="113" y="120"/>
                  </a:lnTo>
                  <a:lnTo>
                    <a:pt x="123" y="118"/>
                  </a:lnTo>
                  <a:lnTo>
                    <a:pt x="125" y="115"/>
                  </a:lnTo>
                  <a:lnTo>
                    <a:pt x="126" y="108"/>
                  </a:lnTo>
                  <a:lnTo>
                    <a:pt x="130" y="97"/>
                  </a:lnTo>
                  <a:lnTo>
                    <a:pt x="136" y="84"/>
                  </a:lnTo>
                  <a:lnTo>
                    <a:pt x="143" y="74"/>
                  </a:lnTo>
                  <a:lnTo>
                    <a:pt x="149" y="62"/>
                  </a:lnTo>
                  <a:lnTo>
                    <a:pt x="159" y="52"/>
                  </a:lnTo>
                  <a:lnTo>
                    <a:pt x="168" y="43"/>
                  </a:lnTo>
                  <a:lnTo>
                    <a:pt x="179" y="34"/>
                  </a:lnTo>
                  <a:lnTo>
                    <a:pt x="189" y="26"/>
                  </a:lnTo>
                  <a:lnTo>
                    <a:pt x="202" y="20"/>
                  </a:lnTo>
                  <a:lnTo>
                    <a:pt x="214" y="15"/>
                  </a:lnTo>
                  <a:lnTo>
                    <a:pt x="227" y="10"/>
                  </a:lnTo>
                  <a:lnTo>
                    <a:pt x="241" y="5"/>
                  </a:lnTo>
                  <a:lnTo>
                    <a:pt x="255" y="1"/>
                  </a:lnTo>
                  <a:lnTo>
                    <a:pt x="269" y="0"/>
                  </a:lnTo>
                  <a:lnTo>
                    <a:pt x="284" y="0"/>
                  </a:lnTo>
                  <a:lnTo>
                    <a:pt x="301" y="0"/>
                  </a:lnTo>
                  <a:lnTo>
                    <a:pt x="315" y="3"/>
                  </a:lnTo>
                  <a:lnTo>
                    <a:pt x="330" y="5"/>
                  </a:lnTo>
                  <a:lnTo>
                    <a:pt x="345" y="10"/>
                  </a:lnTo>
                  <a:lnTo>
                    <a:pt x="358" y="15"/>
                  </a:lnTo>
                  <a:lnTo>
                    <a:pt x="371" y="21"/>
                  </a:lnTo>
                  <a:lnTo>
                    <a:pt x="383" y="28"/>
                  </a:lnTo>
                  <a:lnTo>
                    <a:pt x="394" y="36"/>
                  </a:lnTo>
                  <a:lnTo>
                    <a:pt x="404" y="46"/>
                  </a:lnTo>
                  <a:lnTo>
                    <a:pt x="414" y="56"/>
                  </a:lnTo>
                  <a:lnTo>
                    <a:pt x="422" y="66"/>
                  </a:lnTo>
                  <a:lnTo>
                    <a:pt x="430" y="77"/>
                  </a:lnTo>
                  <a:lnTo>
                    <a:pt x="437" y="89"/>
                  </a:lnTo>
                  <a:lnTo>
                    <a:pt x="439" y="95"/>
                  </a:lnTo>
                  <a:lnTo>
                    <a:pt x="442" y="102"/>
                  </a:lnTo>
                  <a:lnTo>
                    <a:pt x="445" y="113"/>
                  </a:lnTo>
                  <a:lnTo>
                    <a:pt x="449" y="125"/>
                  </a:lnTo>
                  <a:lnTo>
                    <a:pt x="455" y="126"/>
                  </a:lnTo>
                  <a:lnTo>
                    <a:pt x="465" y="131"/>
                  </a:lnTo>
                  <a:lnTo>
                    <a:pt x="475" y="136"/>
                  </a:lnTo>
                  <a:lnTo>
                    <a:pt x="483" y="141"/>
                  </a:lnTo>
                  <a:lnTo>
                    <a:pt x="493" y="148"/>
                  </a:lnTo>
                  <a:lnTo>
                    <a:pt x="499" y="154"/>
                  </a:lnTo>
                  <a:lnTo>
                    <a:pt x="508" y="161"/>
                  </a:lnTo>
                  <a:lnTo>
                    <a:pt x="514" y="169"/>
                  </a:lnTo>
                  <a:lnTo>
                    <a:pt x="519" y="176"/>
                  </a:lnTo>
                  <a:lnTo>
                    <a:pt x="526" y="184"/>
                  </a:lnTo>
                  <a:lnTo>
                    <a:pt x="531" y="194"/>
                  </a:lnTo>
                  <a:lnTo>
                    <a:pt x="534" y="202"/>
                  </a:lnTo>
                  <a:lnTo>
                    <a:pt x="537" y="212"/>
                  </a:lnTo>
                  <a:lnTo>
                    <a:pt x="539" y="222"/>
                  </a:lnTo>
                  <a:lnTo>
                    <a:pt x="541" y="231"/>
                  </a:lnTo>
                  <a:lnTo>
                    <a:pt x="541" y="241"/>
                  </a:lnTo>
                  <a:lnTo>
                    <a:pt x="541" y="253"/>
                  </a:lnTo>
                  <a:lnTo>
                    <a:pt x="539" y="264"/>
                  </a:lnTo>
                  <a:lnTo>
                    <a:pt x="536" y="276"/>
                  </a:lnTo>
                  <a:lnTo>
                    <a:pt x="531" y="287"/>
                  </a:lnTo>
                  <a:lnTo>
                    <a:pt x="526" y="297"/>
                  </a:lnTo>
                  <a:lnTo>
                    <a:pt x="521" y="307"/>
                  </a:lnTo>
                  <a:lnTo>
                    <a:pt x="513" y="317"/>
                  </a:lnTo>
                  <a:lnTo>
                    <a:pt x="504" y="325"/>
                  </a:lnTo>
                  <a:lnTo>
                    <a:pt x="496" y="333"/>
                  </a:lnTo>
                  <a:lnTo>
                    <a:pt x="486" y="340"/>
                  </a:lnTo>
                  <a:lnTo>
                    <a:pt x="476" y="346"/>
                  </a:lnTo>
                  <a:lnTo>
                    <a:pt x="465" y="351"/>
                  </a:lnTo>
                  <a:lnTo>
                    <a:pt x="453" y="356"/>
                  </a:lnTo>
                  <a:lnTo>
                    <a:pt x="442" y="361"/>
                  </a:lnTo>
                  <a:lnTo>
                    <a:pt x="430" y="363"/>
                  </a:lnTo>
                  <a:lnTo>
                    <a:pt x="417" y="366"/>
                  </a:lnTo>
                  <a:lnTo>
                    <a:pt x="416" y="366"/>
                  </a:lnTo>
                  <a:close/>
                  <a:moveTo>
                    <a:pt x="394" y="312"/>
                  </a:moveTo>
                  <a:lnTo>
                    <a:pt x="322" y="312"/>
                  </a:lnTo>
                  <a:lnTo>
                    <a:pt x="322" y="241"/>
                  </a:lnTo>
                  <a:lnTo>
                    <a:pt x="394" y="241"/>
                  </a:lnTo>
                  <a:lnTo>
                    <a:pt x="394" y="312"/>
                  </a:lnTo>
                  <a:close/>
                  <a:moveTo>
                    <a:pt x="332" y="304"/>
                  </a:moveTo>
                  <a:lnTo>
                    <a:pt x="386" y="304"/>
                  </a:lnTo>
                  <a:lnTo>
                    <a:pt x="386" y="250"/>
                  </a:lnTo>
                  <a:lnTo>
                    <a:pt x="332" y="250"/>
                  </a:lnTo>
                  <a:lnTo>
                    <a:pt x="332" y="304"/>
                  </a:lnTo>
                  <a:close/>
                </a:path>
              </a:pathLst>
            </a:custGeom>
            <a:solidFill>
              <a:srgbClr val="231815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24094" tIns="12047" rIns="24094" bIns="12047" numCol="1" anchor="t" anchorCtr="0" compatLnSpc="1">
              <a:prstTxWarp prst="textNoShape">
                <a:avLst/>
              </a:prstTxWarp>
            </a:bodyPr>
            <a:lstStyle/>
            <a:p>
              <a:pPr algn="ctr" defTabSz="321402">
                <a:defRPr/>
              </a:pPr>
              <a:endParaRPr lang="zh-CN" altLang="en-US" sz="356" kern="0">
                <a:solidFill>
                  <a:sysClr val="windowText" lastClr="000000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682" name="Freeform 914">
              <a:extLst>
                <a:ext uri="{FF2B5EF4-FFF2-40B4-BE49-F238E27FC236}">
                  <a16:creationId xmlns:a16="http://schemas.microsoft.com/office/drawing/2014/main" id="{11FC53E8-35A1-49E5-A24D-94273DCB6F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26454" y="11266762"/>
              <a:ext cx="447475" cy="398126"/>
            </a:xfrm>
            <a:custGeom>
              <a:avLst/>
              <a:gdLst/>
              <a:ahLst/>
              <a:cxnLst>
                <a:cxn ang="0">
                  <a:pos x="394" y="489"/>
                </a:cxn>
                <a:cxn ang="0">
                  <a:pos x="332" y="480"/>
                </a:cxn>
                <a:cxn ang="0">
                  <a:pos x="307" y="489"/>
                </a:cxn>
                <a:cxn ang="0">
                  <a:pos x="243" y="480"/>
                </a:cxn>
                <a:cxn ang="0">
                  <a:pos x="218" y="489"/>
                </a:cxn>
                <a:cxn ang="0">
                  <a:pos x="156" y="480"/>
                </a:cxn>
                <a:cxn ang="0">
                  <a:pos x="394" y="401"/>
                </a:cxn>
                <a:cxn ang="0">
                  <a:pos x="332" y="392"/>
                </a:cxn>
                <a:cxn ang="0">
                  <a:pos x="307" y="401"/>
                </a:cxn>
                <a:cxn ang="0">
                  <a:pos x="156" y="391"/>
                </a:cxn>
                <a:cxn ang="0">
                  <a:pos x="414" y="358"/>
                </a:cxn>
                <a:cxn ang="0">
                  <a:pos x="472" y="338"/>
                </a:cxn>
                <a:cxn ang="0">
                  <a:pos x="513" y="302"/>
                </a:cxn>
                <a:cxn ang="0">
                  <a:pos x="532" y="253"/>
                </a:cxn>
                <a:cxn ang="0">
                  <a:pos x="526" y="205"/>
                </a:cxn>
                <a:cxn ang="0">
                  <a:pos x="501" y="167"/>
                </a:cxn>
                <a:cxn ang="0">
                  <a:pos x="462" y="139"/>
                </a:cxn>
                <a:cxn ang="0">
                  <a:pos x="434" y="103"/>
                </a:cxn>
                <a:cxn ang="0">
                  <a:pos x="407" y="61"/>
                </a:cxn>
                <a:cxn ang="0">
                  <a:pos x="355" y="23"/>
                </a:cxn>
                <a:cxn ang="0">
                  <a:pos x="284" y="8"/>
                </a:cxn>
                <a:cxn ang="0">
                  <a:pos x="217" y="21"/>
                </a:cxn>
                <a:cxn ang="0">
                  <a:pos x="164" y="59"/>
                </a:cxn>
                <a:cxn ang="0">
                  <a:pos x="135" y="112"/>
                </a:cxn>
                <a:cxn ang="0">
                  <a:pos x="97" y="133"/>
                </a:cxn>
                <a:cxn ang="0">
                  <a:pos x="48" y="161"/>
                </a:cxn>
                <a:cxn ang="0">
                  <a:pos x="16" y="205"/>
                </a:cxn>
                <a:cxn ang="0">
                  <a:pos x="10" y="248"/>
                </a:cxn>
                <a:cxn ang="0">
                  <a:pos x="28" y="300"/>
                </a:cxn>
                <a:cxn ang="0">
                  <a:pos x="69" y="338"/>
                </a:cxn>
                <a:cxn ang="0">
                  <a:pos x="128" y="358"/>
                </a:cxn>
                <a:cxn ang="0">
                  <a:pos x="130" y="366"/>
                </a:cxn>
                <a:cxn ang="0">
                  <a:pos x="82" y="355"/>
                </a:cxn>
                <a:cxn ang="0">
                  <a:pos x="31" y="319"/>
                </a:cxn>
                <a:cxn ang="0">
                  <a:pos x="5" y="273"/>
                </a:cxn>
                <a:cxn ang="0">
                  <a:pos x="2" y="223"/>
                </a:cxn>
                <a:cxn ang="0">
                  <a:pos x="21" y="176"/>
                </a:cxn>
                <a:cxn ang="0">
                  <a:pos x="66" y="136"/>
                </a:cxn>
                <a:cxn ang="0">
                  <a:pos x="123" y="118"/>
                </a:cxn>
                <a:cxn ang="0">
                  <a:pos x="143" y="74"/>
                </a:cxn>
                <a:cxn ang="0">
                  <a:pos x="189" y="26"/>
                </a:cxn>
                <a:cxn ang="0">
                  <a:pos x="255" y="1"/>
                </a:cxn>
                <a:cxn ang="0">
                  <a:pos x="330" y="5"/>
                </a:cxn>
                <a:cxn ang="0">
                  <a:pos x="394" y="36"/>
                </a:cxn>
                <a:cxn ang="0">
                  <a:pos x="437" y="89"/>
                </a:cxn>
                <a:cxn ang="0">
                  <a:pos x="455" y="126"/>
                </a:cxn>
                <a:cxn ang="0">
                  <a:pos x="499" y="154"/>
                </a:cxn>
                <a:cxn ang="0">
                  <a:pos x="531" y="194"/>
                </a:cxn>
                <a:cxn ang="0">
                  <a:pos x="541" y="241"/>
                </a:cxn>
                <a:cxn ang="0">
                  <a:pos x="526" y="297"/>
                </a:cxn>
                <a:cxn ang="0">
                  <a:pos x="486" y="340"/>
                </a:cxn>
                <a:cxn ang="0">
                  <a:pos x="430" y="363"/>
                </a:cxn>
                <a:cxn ang="0">
                  <a:pos x="322" y="241"/>
                </a:cxn>
                <a:cxn ang="0">
                  <a:pos x="386" y="250"/>
                </a:cxn>
              </a:cxnLst>
              <a:rect l="0" t="0" r="r" b="b"/>
              <a:pathLst>
                <a:path w="541" h="489">
                  <a:moveTo>
                    <a:pt x="394" y="489"/>
                  </a:moveTo>
                  <a:lnTo>
                    <a:pt x="322" y="489"/>
                  </a:lnTo>
                  <a:lnTo>
                    <a:pt x="322" y="417"/>
                  </a:lnTo>
                  <a:lnTo>
                    <a:pt x="394" y="417"/>
                  </a:lnTo>
                  <a:lnTo>
                    <a:pt x="394" y="489"/>
                  </a:lnTo>
                  <a:close/>
                  <a:moveTo>
                    <a:pt x="332" y="480"/>
                  </a:moveTo>
                  <a:lnTo>
                    <a:pt x="386" y="480"/>
                  </a:lnTo>
                  <a:lnTo>
                    <a:pt x="386" y="427"/>
                  </a:lnTo>
                  <a:lnTo>
                    <a:pt x="332" y="427"/>
                  </a:lnTo>
                  <a:lnTo>
                    <a:pt x="332" y="480"/>
                  </a:lnTo>
                  <a:close/>
                  <a:moveTo>
                    <a:pt x="307" y="489"/>
                  </a:moveTo>
                  <a:lnTo>
                    <a:pt x="235" y="489"/>
                  </a:lnTo>
                  <a:lnTo>
                    <a:pt x="235" y="417"/>
                  </a:lnTo>
                  <a:lnTo>
                    <a:pt x="307" y="417"/>
                  </a:lnTo>
                  <a:lnTo>
                    <a:pt x="307" y="489"/>
                  </a:lnTo>
                  <a:close/>
                  <a:moveTo>
                    <a:pt x="243" y="480"/>
                  </a:moveTo>
                  <a:lnTo>
                    <a:pt x="297" y="480"/>
                  </a:lnTo>
                  <a:lnTo>
                    <a:pt x="297" y="427"/>
                  </a:lnTo>
                  <a:lnTo>
                    <a:pt x="243" y="427"/>
                  </a:lnTo>
                  <a:lnTo>
                    <a:pt x="243" y="480"/>
                  </a:lnTo>
                  <a:close/>
                  <a:moveTo>
                    <a:pt x="218" y="489"/>
                  </a:moveTo>
                  <a:lnTo>
                    <a:pt x="148" y="489"/>
                  </a:lnTo>
                  <a:lnTo>
                    <a:pt x="148" y="417"/>
                  </a:lnTo>
                  <a:lnTo>
                    <a:pt x="218" y="417"/>
                  </a:lnTo>
                  <a:lnTo>
                    <a:pt x="218" y="489"/>
                  </a:lnTo>
                  <a:close/>
                  <a:moveTo>
                    <a:pt x="156" y="480"/>
                  </a:moveTo>
                  <a:lnTo>
                    <a:pt x="210" y="480"/>
                  </a:lnTo>
                  <a:lnTo>
                    <a:pt x="210" y="427"/>
                  </a:lnTo>
                  <a:lnTo>
                    <a:pt x="156" y="427"/>
                  </a:lnTo>
                  <a:lnTo>
                    <a:pt x="156" y="480"/>
                  </a:lnTo>
                  <a:close/>
                  <a:moveTo>
                    <a:pt x="394" y="401"/>
                  </a:moveTo>
                  <a:lnTo>
                    <a:pt x="322" y="401"/>
                  </a:lnTo>
                  <a:lnTo>
                    <a:pt x="322" y="330"/>
                  </a:lnTo>
                  <a:lnTo>
                    <a:pt x="394" y="330"/>
                  </a:lnTo>
                  <a:lnTo>
                    <a:pt x="394" y="401"/>
                  </a:lnTo>
                  <a:close/>
                  <a:moveTo>
                    <a:pt x="332" y="392"/>
                  </a:moveTo>
                  <a:lnTo>
                    <a:pt x="386" y="392"/>
                  </a:lnTo>
                  <a:lnTo>
                    <a:pt x="386" y="338"/>
                  </a:lnTo>
                  <a:lnTo>
                    <a:pt x="332" y="338"/>
                  </a:lnTo>
                  <a:lnTo>
                    <a:pt x="332" y="392"/>
                  </a:lnTo>
                  <a:close/>
                  <a:moveTo>
                    <a:pt x="307" y="401"/>
                  </a:moveTo>
                  <a:lnTo>
                    <a:pt x="148" y="401"/>
                  </a:lnTo>
                  <a:lnTo>
                    <a:pt x="148" y="241"/>
                  </a:lnTo>
                  <a:lnTo>
                    <a:pt x="307" y="241"/>
                  </a:lnTo>
                  <a:lnTo>
                    <a:pt x="307" y="401"/>
                  </a:lnTo>
                  <a:close/>
                  <a:moveTo>
                    <a:pt x="156" y="391"/>
                  </a:moveTo>
                  <a:lnTo>
                    <a:pt x="299" y="391"/>
                  </a:lnTo>
                  <a:lnTo>
                    <a:pt x="299" y="250"/>
                  </a:lnTo>
                  <a:lnTo>
                    <a:pt x="156" y="250"/>
                  </a:lnTo>
                  <a:lnTo>
                    <a:pt x="156" y="391"/>
                  </a:lnTo>
                  <a:close/>
                  <a:moveTo>
                    <a:pt x="416" y="366"/>
                  </a:moveTo>
                  <a:lnTo>
                    <a:pt x="407" y="366"/>
                  </a:lnTo>
                  <a:lnTo>
                    <a:pt x="407" y="358"/>
                  </a:lnTo>
                  <a:lnTo>
                    <a:pt x="414" y="358"/>
                  </a:lnTo>
                  <a:lnTo>
                    <a:pt x="414" y="358"/>
                  </a:lnTo>
                  <a:lnTo>
                    <a:pt x="429" y="355"/>
                  </a:lnTo>
                  <a:lnTo>
                    <a:pt x="440" y="353"/>
                  </a:lnTo>
                  <a:lnTo>
                    <a:pt x="452" y="348"/>
                  </a:lnTo>
                  <a:lnTo>
                    <a:pt x="462" y="345"/>
                  </a:lnTo>
                  <a:lnTo>
                    <a:pt x="472" y="338"/>
                  </a:lnTo>
                  <a:lnTo>
                    <a:pt x="481" y="333"/>
                  </a:lnTo>
                  <a:lnTo>
                    <a:pt x="491" y="327"/>
                  </a:lnTo>
                  <a:lnTo>
                    <a:pt x="499" y="319"/>
                  </a:lnTo>
                  <a:lnTo>
                    <a:pt x="506" y="310"/>
                  </a:lnTo>
                  <a:lnTo>
                    <a:pt x="513" y="302"/>
                  </a:lnTo>
                  <a:lnTo>
                    <a:pt x="519" y="292"/>
                  </a:lnTo>
                  <a:lnTo>
                    <a:pt x="524" y="284"/>
                  </a:lnTo>
                  <a:lnTo>
                    <a:pt x="527" y="274"/>
                  </a:lnTo>
                  <a:lnTo>
                    <a:pt x="531" y="263"/>
                  </a:lnTo>
                  <a:lnTo>
                    <a:pt x="532" y="253"/>
                  </a:lnTo>
                  <a:lnTo>
                    <a:pt x="532" y="241"/>
                  </a:lnTo>
                  <a:lnTo>
                    <a:pt x="532" y="231"/>
                  </a:lnTo>
                  <a:lnTo>
                    <a:pt x="531" y="223"/>
                  </a:lnTo>
                  <a:lnTo>
                    <a:pt x="529" y="213"/>
                  </a:lnTo>
                  <a:lnTo>
                    <a:pt x="526" y="205"/>
                  </a:lnTo>
                  <a:lnTo>
                    <a:pt x="522" y="197"/>
                  </a:lnTo>
                  <a:lnTo>
                    <a:pt x="518" y="189"/>
                  </a:lnTo>
                  <a:lnTo>
                    <a:pt x="513" y="181"/>
                  </a:lnTo>
                  <a:lnTo>
                    <a:pt x="508" y="174"/>
                  </a:lnTo>
                  <a:lnTo>
                    <a:pt x="501" y="167"/>
                  </a:lnTo>
                  <a:lnTo>
                    <a:pt x="495" y="161"/>
                  </a:lnTo>
                  <a:lnTo>
                    <a:pt x="486" y="154"/>
                  </a:lnTo>
                  <a:lnTo>
                    <a:pt x="480" y="149"/>
                  </a:lnTo>
                  <a:lnTo>
                    <a:pt x="470" y="143"/>
                  </a:lnTo>
                  <a:lnTo>
                    <a:pt x="462" y="139"/>
                  </a:lnTo>
                  <a:lnTo>
                    <a:pt x="452" y="135"/>
                  </a:lnTo>
                  <a:lnTo>
                    <a:pt x="440" y="131"/>
                  </a:lnTo>
                  <a:lnTo>
                    <a:pt x="439" y="121"/>
                  </a:lnTo>
                  <a:lnTo>
                    <a:pt x="435" y="110"/>
                  </a:lnTo>
                  <a:lnTo>
                    <a:pt x="434" y="103"/>
                  </a:lnTo>
                  <a:lnTo>
                    <a:pt x="432" y="98"/>
                  </a:lnTo>
                  <a:lnTo>
                    <a:pt x="426" y="87"/>
                  </a:lnTo>
                  <a:lnTo>
                    <a:pt x="419" y="75"/>
                  </a:lnTo>
                  <a:lnTo>
                    <a:pt x="416" y="70"/>
                  </a:lnTo>
                  <a:lnTo>
                    <a:pt x="407" y="61"/>
                  </a:lnTo>
                  <a:lnTo>
                    <a:pt x="399" y="52"/>
                  </a:lnTo>
                  <a:lnTo>
                    <a:pt x="389" y="43"/>
                  </a:lnTo>
                  <a:lnTo>
                    <a:pt x="378" y="36"/>
                  </a:lnTo>
                  <a:lnTo>
                    <a:pt x="366" y="29"/>
                  </a:lnTo>
                  <a:lnTo>
                    <a:pt x="355" y="23"/>
                  </a:lnTo>
                  <a:lnTo>
                    <a:pt x="342" y="18"/>
                  </a:lnTo>
                  <a:lnTo>
                    <a:pt x="329" y="13"/>
                  </a:lnTo>
                  <a:lnTo>
                    <a:pt x="314" y="11"/>
                  </a:lnTo>
                  <a:lnTo>
                    <a:pt x="299" y="10"/>
                  </a:lnTo>
                  <a:lnTo>
                    <a:pt x="284" y="8"/>
                  </a:lnTo>
                  <a:lnTo>
                    <a:pt x="271" y="10"/>
                  </a:lnTo>
                  <a:lnTo>
                    <a:pt x="256" y="11"/>
                  </a:lnTo>
                  <a:lnTo>
                    <a:pt x="243" y="13"/>
                  </a:lnTo>
                  <a:lnTo>
                    <a:pt x="230" y="18"/>
                  </a:lnTo>
                  <a:lnTo>
                    <a:pt x="217" y="21"/>
                  </a:lnTo>
                  <a:lnTo>
                    <a:pt x="205" y="28"/>
                  </a:lnTo>
                  <a:lnTo>
                    <a:pt x="194" y="34"/>
                  </a:lnTo>
                  <a:lnTo>
                    <a:pt x="184" y="41"/>
                  </a:lnTo>
                  <a:lnTo>
                    <a:pt x="174" y="49"/>
                  </a:lnTo>
                  <a:lnTo>
                    <a:pt x="164" y="59"/>
                  </a:lnTo>
                  <a:lnTo>
                    <a:pt x="156" y="67"/>
                  </a:lnTo>
                  <a:lnTo>
                    <a:pt x="149" y="77"/>
                  </a:lnTo>
                  <a:lnTo>
                    <a:pt x="143" y="89"/>
                  </a:lnTo>
                  <a:lnTo>
                    <a:pt x="138" y="100"/>
                  </a:lnTo>
                  <a:lnTo>
                    <a:pt x="135" y="112"/>
                  </a:lnTo>
                  <a:lnTo>
                    <a:pt x="133" y="116"/>
                  </a:lnTo>
                  <a:lnTo>
                    <a:pt x="130" y="126"/>
                  </a:lnTo>
                  <a:lnTo>
                    <a:pt x="12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5" y="136"/>
                  </a:lnTo>
                  <a:lnTo>
                    <a:pt x="76" y="141"/>
                  </a:lnTo>
                  <a:lnTo>
                    <a:pt x="66" y="146"/>
                  </a:lnTo>
                  <a:lnTo>
                    <a:pt x="56" y="153"/>
                  </a:lnTo>
                  <a:lnTo>
                    <a:pt x="48" y="161"/>
                  </a:lnTo>
                  <a:lnTo>
                    <a:pt x="39" y="167"/>
                  </a:lnTo>
                  <a:lnTo>
                    <a:pt x="33" y="176"/>
                  </a:lnTo>
                  <a:lnTo>
                    <a:pt x="26" y="185"/>
                  </a:lnTo>
                  <a:lnTo>
                    <a:pt x="20" y="195"/>
                  </a:lnTo>
                  <a:lnTo>
                    <a:pt x="16" y="205"/>
                  </a:lnTo>
                  <a:lnTo>
                    <a:pt x="15" y="210"/>
                  </a:lnTo>
                  <a:lnTo>
                    <a:pt x="11" y="220"/>
                  </a:lnTo>
                  <a:lnTo>
                    <a:pt x="10" y="231"/>
                  </a:lnTo>
                  <a:lnTo>
                    <a:pt x="10" y="241"/>
                  </a:lnTo>
                  <a:lnTo>
                    <a:pt x="10" y="248"/>
                  </a:lnTo>
                  <a:lnTo>
                    <a:pt x="10" y="259"/>
                  </a:lnTo>
                  <a:lnTo>
                    <a:pt x="13" y="269"/>
                  </a:lnTo>
                  <a:lnTo>
                    <a:pt x="16" y="281"/>
                  </a:lnTo>
                  <a:lnTo>
                    <a:pt x="21" y="291"/>
                  </a:lnTo>
                  <a:lnTo>
                    <a:pt x="28" y="300"/>
                  </a:lnTo>
                  <a:lnTo>
                    <a:pt x="34" y="309"/>
                  </a:lnTo>
                  <a:lnTo>
                    <a:pt x="41" y="317"/>
                  </a:lnTo>
                  <a:lnTo>
                    <a:pt x="49" y="325"/>
                  </a:lnTo>
                  <a:lnTo>
                    <a:pt x="59" y="333"/>
                  </a:lnTo>
                  <a:lnTo>
                    <a:pt x="69" y="338"/>
                  </a:lnTo>
                  <a:lnTo>
                    <a:pt x="80" y="345"/>
                  </a:lnTo>
                  <a:lnTo>
                    <a:pt x="92" y="350"/>
                  </a:lnTo>
                  <a:lnTo>
                    <a:pt x="103" y="353"/>
                  </a:lnTo>
                  <a:lnTo>
                    <a:pt x="115" y="356"/>
                  </a:lnTo>
                  <a:lnTo>
                    <a:pt x="128" y="358"/>
                  </a:lnTo>
                  <a:lnTo>
                    <a:pt x="140" y="358"/>
                  </a:lnTo>
                  <a:lnTo>
                    <a:pt x="140" y="361"/>
                  </a:lnTo>
                  <a:lnTo>
                    <a:pt x="135" y="363"/>
                  </a:lnTo>
                  <a:lnTo>
                    <a:pt x="135" y="366"/>
                  </a:lnTo>
                  <a:lnTo>
                    <a:pt x="130" y="366"/>
                  </a:lnTo>
                  <a:lnTo>
                    <a:pt x="130" y="366"/>
                  </a:lnTo>
                  <a:lnTo>
                    <a:pt x="122" y="365"/>
                  </a:lnTo>
                  <a:lnTo>
                    <a:pt x="107" y="363"/>
                  </a:lnTo>
                  <a:lnTo>
                    <a:pt x="95" y="360"/>
                  </a:lnTo>
                  <a:lnTo>
                    <a:pt x="82" y="355"/>
                  </a:lnTo>
                  <a:lnTo>
                    <a:pt x="71" y="350"/>
                  </a:lnTo>
                  <a:lnTo>
                    <a:pt x="59" y="343"/>
                  </a:lnTo>
                  <a:lnTo>
                    <a:pt x="49" y="337"/>
                  </a:lnTo>
                  <a:lnTo>
                    <a:pt x="39" y="328"/>
                  </a:lnTo>
                  <a:lnTo>
                    <a:pt x="31" y="319"/>
                  </a:lnTo>
                  <a:lnTo>
                    <a:pt x="23" y="310"/>
                  </a:lnTo>
                  <a:lnTo>
                    <a:pt x="16" y="300"/>
                  </a:lnTo>
                  <a:lnTo>
                    <a:pt x="13" y="294"/>
                  </a:lnTo>
                  <a:lnTo>
                    <a:pt x="8" y="284"/>
                  </a:lnTo>
                  <a:lnTo>
                    <a:pt x="5" y="273"/>
                  </a:lnTo>
                  <a:lnTo>
                    <a:pt x="2" y="261"/>
                  </a:lnTo>
                  <a:lnTo>
                    <a:pt x="0" y="248"/>
                  </a:lnTo>
                  <a:lnTo>
                    <a:pt x="0" y="241"/>
                  </a:lnTo>
                  <a:lnTo>
                    <a:pt x="0" y="236"/>
                  </a:lnTo>
                  <a:lnTo>
                    <a:pt x="2" y="223"/>
                  </a:lnTo>
                  <a:lnTo>
                    <a:pt x="3" y="218"/>
                  </a:lnTo>
                  <a:lnTo>
                    <a:pt x="7" y="207"/>
                  </a:lnTo>
                  <a:lnTo>
                    <a:pt x="10" y="195"/>
                  </a:lnTo>
                  <a:lnTo>
                    <a:pt x="16" y="185"/>
                  </a:lnTo>
                  <a:lnTo>
                    <a:pt x="21" y="176"/>
                  </a:lnTo>
                  <a:lnTo>
                    <a:pt x="30" y="167"/>
                  </a:lnTo>
                  <a:lnTo>
                    <a:pt x="38" y="158"/>
                  </a:lnTo>
                  <a:lnTo>
                    <a:pt x="46" y="149"/>
                  </a:lnTo>
                  <a:lnTo>
                    <a:pt x="56" y="143"/>
                  </a:lnTo>
                  <a:lnTo>
                    <a:pt x="66" y="136"/>
                  </a:lnTo>
                  <a:lnTo>
                    <a:pt x="77" y="131"/>
                  </a:lnTo>
                  <a:lnTo>
                    <a:pt x="89" y="126"/>
                  </a:lnTo>
                  <a:lnTo>
                    <a:pt x="100" y="123"/>
                  </a:lnTo>
                  <a:lnTo>
                    <a:pt x="113" y="120"/>
                  </a:lnTo>
                  <a:lnTo>
                    <a:pt x="123" y="118"/>
                  </a:lnTo>
                  <a:lnTo>
                    <a:pt x="125" y="115"/>
                  </a:lnTo>
                  <a:lnTo>
                    <a:pt x="126" y="108"/>
                  </a:lnTo>
                  <a:lnTo>
                    <a:pt x="130" y="97"/>
                  </a:lnTo>
                  <a:lnTo>
                    <a:pt x="136" y="84"/>
                  </a:lnTo>
                  <a:lnTo>
                    <a:pt x="143" y="74"/>
                  </a:lnTo>
                  <a:lnTo>
                    <a:pt x="149" y="62"/>
                  </a:lnTo>
                  <a:lnTo>
                    <a:pt x="159" y="52"/>
                  </a:lnTo>
                  <a:lnTo>
                    <a:pt x="168" y="43"/>
                  </a:lnTo>
                  <a:lnTo>
                    <a:pt x="179" y="34"/>
                  </a:lnTo>
                  <a:lnTo>
                    <a:pt x="189" y="26"/>
                  </a:lnTo>
                  <a:lnTo>
                    <a:pt x="202" y="20"/>
                  </a:lnTo>
                  <a:lnTo>
                    <a:pt x="214" y="15"/>
                  </a:lnTo>
                  <a:lnTo>
                    <a:pt x="227" y="10"/>
                  </a:lnTo>
                  <a:lnTo>
                    <a:pt x="241" y="5"/>
                  </a:lnTo>
                  <a:lnTo>
                    <a:pt x="255" y="1"/>
                  </a:lnTo>
                  <a:lnTo>
                    <a:pt x="269" y="0"/>
                  </a:lnTo>
                  <a:lnTo>
                    <a:pt x="284" y="0"/>
                  </a:lnTo>
                  <a:lnTo>
                    <a:pt x="301" y="0"/>
                  </a:lnTo>
                  <a:lnTo>
                    <a:pt x="315" y="3"/>
                  </a:lnTo>
                  <a:lnTo>
                    <a:pt x="330" y="5"/>
                  </a:lnTo>
                  <a:lnTo>
                    <a:pt x="345" y="10"/>
                  </a:lnTo>
                  <a:lnTo>
                    <a:pt x="358" y="15"/>
                  </a:lnTo>
                  <a:lnTo>
                    <a:pt x="371" y="21"/>
                  </a:lnTo>
                  <a:lnTo>
                    <a:pt x="383" y="28"/>
                  </a:lnTo>
                  <a:lnTo>
                    <a:pt x="394" y="36"/>
                  </a:lnTo>
                  <a:lnTo>
                    <a:pt x="404" y="46"/>
                  </a:lnTo>
                  <a:lnTo>
                    <a:pt x="414" y="56"/>
                  </a:lnTo>
                  <a:lnTo>
                    <a:pt x="422" y="66"/>
                  </a:lnTo>
                  <a:lnTo>
                    <a:pt x="430" y="77"/>
                  </a:lnTo>
                  <a:lnTo>
                    <a:pt x="437" y="89"/>
                  </a:lnTo>
                  <a:lnTo>
                    <a:pt x="439" y="95"/>
                  </a:lnTo>
                  <a:lnTo>
                    <a:pt x="442" y="102"/>
                  </a:lnTo>
                  <a:lnTo>
                    <a:pt x="445" y="113"/>
                  </a:lnTo>
                  <a:lnTo>
                    <a:pt x="449" y="125"/>
                  </a:lnTo>
                  <a:lnTo>
                    <a:pt x="455" y="126"/>
                  </a:lnTo>
                  <a:lnTo>
                    <a:pt x="465" y="131"/>
                  </a:lnTo>
                  <a:lnTo>
                    <a:pt x="475" y="136"/>
                  </a:lnTo>
                  <a:lnTo>
                    <a:pt x="483" y="141"/>
                  </a:lnTo>
                  <a:lnTo>
                    <a:pt x="493" y="148"/>
                  </a:lnTo>
                  <a:lnTo>
                    <a:pt x="499" y="154"/>
                  </a:lnTo>
                  <a:lnTo>
                    <a:pt x="508" y="161"/>
                  </a:lnTo>
                  <a:lnTo>
                    <a:pt x="514" y="169"/>
                  </a:lnTo>
                  <a:lnTo>
                    <a:pt x="519" y="176"/>
                  </a:lnTo>
                  <a:lnTo>
                    <a:pt x="526" y="184"/>
                  </a:lnTo>
                  <a:lnTo>
                    <a:pt x="531" y="194"/>
                  </a:lnTo>
                  <a:lnTo>
                    <a:pt x="534" y="202"/>
                  </a:lnTo>
                  <a:lnTo>
                    <a:pt x="537" y="212"/>
                  </a:lnTo>
                  <a:lnTo>
                    <a:pt x="539" y="222"/>
                  </a:lnTo>
                  <a:lnTo>
                    <a:pt x="541" y="231"/>
                  </a:lnTo>
                  <a:lnTo>
                    <a:pt x="541" y="241"/>
                  </a:lnTo>
                  <a:lnTo>
                    <a:pt x="541" y="253"/>
                  </a:lnTo>
                  <a:lnTo>
                    <a:pt x="539" y="264"/>
                  </a:lnTo>
                  <a:lnTo>
                    <a:pt x="536" y="276"/>
                  </a:lnTo>
                  <a:lnTo>
                    <a:pt x="531" y="287"/>
                  </a:lnTo>
                  <a:lnTo>
                    <a:pt x="526" y="297"/>
                  </a:lnTo>
                  <a:lnTo>
                    <a:pt x="521" y="307"/>
                  </a:lnTo>
                  <a:lnTo>
                    <a:pt x="513" y="317"/>
                  </a:lnTo>
                  <a:lnTo>
                    <a:pt x="504" y="325"/>
                  </a:lnTo>
                  <a:lnTo>
                    <a:pt x="496" y="333"/>
                  </a:lnTo>
                  <a:lnTo>
                    <a:pt x="486" y="340"/>
                  </a:lnTo>
                  <a:lnTo>
                    <a:pt x="476" y="346"/>
                  </a:lnTo>
                  <a:lnTo>
                    <a:pt x="465" y="351"/>
                  </a:lnTo>
                  <a:lnTo>
                    <a:pt x="453" y="356"/>
                  </a:lnTo>
                  <a:lnTo>
                    <a:pt x="442" y="361"/>
                  </a:lnTo>
                  <a:lnTo>
                    <a:pt x="430" y="363"/>
                  </a:lnTo>
                  <a:lnTo>
                    <a:pt x="417" y="366"/>
                  </a:lnTo>
                  <a:lnTo>
                    <a:pt x="416" y="366"/>
                  </a:lnTo>
                  <a:close/>
                  <a:moveTo>
                    <a:pt x="394" y="312"/>
                  </a:moveTo>
                  <a:lnTo>
                    <a:pt x="322" y="312"/>
                  </a:lnTo>
                  <a:lnTo>
                    <a:pt x="322" y="241"/>
                  </a:lnTo>
                  <a:lnTo>
                    <a:pt x="394" y="241"/>
                  </a:lnTo>
                  <a:lnTo>
                    <a:pt x="394" y="312"/>
                  </a:lnTo>
                  <a:close/>
                  <a:moveTo>
                    <a:pt x="332" y="304"/>
                  </a:moveTo>
                  <a:lnTo>
                    <a:pt x="386" y="304"/>
                  </a:lnTo>
                  <a:lnTo>
                    <a:pt x="386" y="250"/>
                  </a:lnTo>
                  <a:lnTo>
                    <a:pt x="332" y="250"/>
                  </a:lnTo>
                  <a:lnTo>
                    <a:pt x="332" y="304"/>
                  </a:lnTo>
                  <a:close/>
                </a:path>
              </a:pathLst>
            </a:custGeom>
            <a:solidFill>
              <a:srgbClr val="231815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24094" tIns="12047" rIns="24094" bIns="12047" numCol="1" anchor="t" anchorCtr="0" compatLnSpc="1">
              <a:prstTxWarp prst="textNoShape">
                <a:avLst/>
              </a:prstTxWarp>
            </a:bodyPr>
            <a:lstStyle/>
            <a:p>
              <a:pPr algn="ctr" defTabSz="321402">
                <a:defRPr/>
              </a:pPr>
              <a:endParaRPr lang="zh-CN" altLang="en-US" sz="356" kern="0">
                <a:solidFill>
                  <a:sysClr val="windowText" lastClr="000000"/>
                </a:solidFill>
                <a:latin typeface="Arial"/>
                <a:ea typeface="微软雅黑"/>
                <a:sym typeface="HarmonyHeiTi"/>
              </a:endParaRPr>
            </a:p>
          </p:txBody>
        </p:sp>
        <p:pic>
          <p:nvPicPr>
            <p:cNvPr id="683" name="Picture 2" descr="Docker&quot; Icon - Download for free – Iconduck">
              <a:extLst>
                <a:ext uri="{FF2B5EF4-FFF2-40B4-BE49-F238E27FC236}">
                  <a16:creationId xmlns:a16="http://schemas.microsoft.com/office/drawing/2014/main" id="{85466E62-1BA0-470A-981E-80A921138E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79509" y="11258444"/>
              <a:ext cx="499347" cy="3797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4" name="Picture 2" descr="Docker&quot; Icon - Download for free – Iconduck">
              <a:extLst>
                <a:ext uri="{FF2B5EF4-FFF2-40B4-BE49-F238E27FC236}">
                  <a16:creationId xmlns:a16="http://schemas.microsoft.com/office/drawing/2014/main" id="{B09540A1-EB06-4E88-8AB1-F891E546D6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02340" y="11258444"/>
              <a:ext cx="499347" cy="3797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5" name="Picture 2" descr="Docker&quot; Icon - Download for free – Iconduck">
              <a:extLst>
                <a:ext uri="{FF2B5EF4-FFF2-40B4-BE49-F238E27FC236}">
                  <a16:creationId xmlns:a16="http://schemas.microsoft.com/office/drawing/2014/main" id="{E130A445-D90C-498E-961A-FC32B5BE0C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25174" y="11258444"/>
              <a:ext cx="499347" cy="3797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86" name="TextBox 58">
              <a:extLst>
                <a:ext uri="{FF2B5EF4-FFF2-40B4-BE49-F238E27FC236}">
                  <a16:creationId xmlns:a16="http://schemas.microsoft.com/office/drawing/2014/main" id="{AEB3A4DC-1E5C-48C2-9FB8-436421415AF4}"/>
                </a:ext>
              </a:extLst>
            </p:cNvPr>
            <p:cNvSpPr txBox="1"/>
            <p:nvPr/>
          </p:nvSpPr>
          <p:spPr>
            <a:xfrm>
              <a:off x="1668936" y="9252587"/>
              <a:ext cx="889728" cy="491393"/>
            </a:xfrm>
            <a:prstGeom prst="rect">
              <a:avLst/>
            </a:prstGeom>
            <a:gradFill flip="none" rotWithShape="1">
              <a:gsLst>
                <a:gs pos="84000">
                  <a:srgbClr val="ABB5CD">
                    <a:alpha val="0"/>
                  </a:srgbClr>
                </a:gs>
                <a:gs pos="100000">
                  <a:srgbClr val="ABB5CD">
                    <a:alpha val="2600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 w="3175" cap="rnd" cmpd="sng" algn="ctr">
              <a:gradFill>
                <a:gsLst>
                  <a:gs pos="0">
                    <a:srgbClr val="8FAADC">
                      <a:alpha val="50000"/>
                    </a:srgbClr>
                  </a:gs>
                  <a:gs pos="80000">
                    <a:srgbClr val="8FAADC">
                      <a:alpha val="0"/>
                    </a:srgbClr>
                  </a:gs>
                  <a:gs pos="20000">
                    <a:srgbClr val="8FAADC">
                      <a:alpha val="0"/>
                    </a:srgbClr>
                  </a:gs>
                  <a:gs pos="100000">
                    <a:srgbClr val="8FAADC">
                      <a:alpha val="50000"/>
                    </a:srgbClr>
                  </a:gs>
                </a:gsLst>
                <a:lin ang="0" scaled="0"/>
              </a:gradFill>
              <a:prstDash val="solid"/>
              <a:round/>
            </a:ln>
            <a:effectLst>
              <a:outerShdw blurRad="76200" dist="50800" dir="5400000" algn="ctr" rotWithShape="0">
                <a:srgbClr val="00A2FF">
                  <a:alpha val="20000"/>
                </a:srgbClr>
              </a:outerShdw>
            </a:effectLst>
          </p:spPr>
          <p:txBody>
            <a:bodyPr rot="0" spcFirstLastPara="0" vert="horz" wrap="square" lIns="11302" tIns="5651" rIns="11302" bIns="5651" numCol="1" spcCol="0" rtlCol="0" fromWordArt="0" anchor="ctr" anchorCtr="0" forceAA="0" compatLnSpc="1"/>
            <a:lstStyle>
              <a:defPPr>
                <a:defRPr lang="zh-CN"/>
              </a:defPPr>
              <a:lvl1pPr algn="ctr" defTabSz="457200">
                <a:defRPr b="1">
                  <a:gradFill flip="none" rotWithShape="1">
                    <a:gsLst>
                      <a:gs pos="0">
                        <a:srgbClr val="FFF89B"/>
                      </a:gs>
                      <a:gs pos="100000">
                        <a:srgbClr val="E3AF4B"/>
                      </a:gs>
                    </a:gsLst>
                    <a:lin ang="4200000" scaled="0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defTabSz="56520">
                <a:defRPr/>
              </a:pPr>
              <a:r>
                <a:rPr lang="zh-CN" altLang="en-US" sz="445" kern="0" dirty="0">
                  <a:solidFill>
                    <a:srgbClr val="FF99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FZLanTingHeiS-R-GB"/>
                </a:rPr>
                <a:t>补丁</a:t>
              </a:r>
              <a:endParaRPr lang="en-US" altLang="zh-CN" sz="445" kern="0" dirty="0">
                <a:solidFill>
                  <a:srgbClr val="FF9900"/>
                </a:solidFill>
                <a:latin typeface="Arial" panose="020B0604020202020204" pitchFamily="34" charset="0"/>
                <a:cs typeface="Arial" panose="020B0604020202020204" pitchFamily="34" charset="0"/>
                <a:sym typeface="FZLanTingHeiS-R-GB"/>
              </a:endParaRPr>
            </a:p>
            <a:p>
              <a:pPr defTabSz="56520">
                <a:defRPr/>
              </a:pPr>
              <a:r>
                <a:rPr lang="zh-CN" altLang="en-US" sz="445" kern="0" dirty="0">
                  <a:solidFill>
                    <a:srgbClr val="FF99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FZLanTingHeiS-R-GB"/>
                </a:rPr>
                <a:t>提交</a:t>
              </a:r>
            </a:p>
          </p:txBody>
        </p:sp>
        <p:sp>
          <p:nvSpPr>
            <p:cNvPr id="687" name="文本框 686">
              <a:extLst>
                <a:ext uri="{FF2B5EF4-FFF2-40B4-BE49-F238E27FC236}">
                  <a16:creationId xmlns:a16="http://schemas.microsoft.com/office/drawing/2014/main" id="{F7891A8A-D94B-4783-A919-C5E951869B7F}"/>
                </a:ext>
              </a:extLst>
            </p:cNvPr>
            <p:cNvSpPr txBox="1"/>
            <p:nvPr/>
          </p:nvSpPr>
          <p:spPr>
            <a:xfrm>
              <a:off x="1739976" y="8701755"/>
              <a:ext cx="909016" cy="281788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rot="0" spcFirstLastPara="1" vertOverflow="overflow" horzOverflow="overflow" vert="horz" wrap="none" lIns="8890" tIns="8890" rIns="8890" bIns="8890" numCol="1" spcCol="38100" rtlCol="0" anchor="ctr">
              <a:spAutoFit/>
            </a:bodyPr>
            <a:lstStyle/>
            <a:p>
              <a:pPr algn="ctr" defTabSz="1219256">
                <a:defRPr/>
              </a:pPr>
              <a:r>
                <a:rPr lang="zh-CN" altLang="en-US" sz="527" b="1" kern="0" spc="63" dirty="0">
                  <a:gradFill flip="none" rotWithShape="1">
                    <a:gsLst>
                      <a:gs pos="0">
                        <a:srgbClr val="F54D61"/>
                      </a:gs>
                      <a:gs pos="100000">
                        <a:srgbClr val="FFB049"/>
                      </a:gs>
                    </a:gsLst>
                    <a:lin ang="13500000" scaled="0"/>
                  </a:gradFill>
                  <a:latin typeface="HarmonyHeiTi"/>
                  <a:sym typeface="FZLanTingHeiS-R-GB"/>
                </a:rPr>
                <a:t>客户业务</a:t>
              </a:r>
            </a:p>
          </p:txBody>
        </p:sp>
        <p:sp>
          <p:nvSpPr>
            <p:cNvPr id="688" name="矩形 687">
              <a:extLst>
                <a:ext uri="{FF2B5EF4-FFF2-40B4-BE49-F238E27FC236}">
                  <a16:creationId xmlns:a16="http://schemas.microsoft.com/office/drawing/2014/main" id="{8A6FE384-9F12-473A-AF33-7F18EE8B6F36}"/>
                </a:ext>
              </a:extLst>
            </p:cNvPr>
            <p:cNvSpPr/>
            <p:nvPr/>
          </p:nvSpPr>
          <p:spPr>
            <a:xfrm>
              <a:off x="2973709" y="8582885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APP</a:t>
              </a:r>
              <a:endParaRPr lang="zh-CN" altLang="en-US" sz="56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689" name="矩形 688">
              <a:extLst>
                <a:ext uri="{FF2B5EF4-FFF2-40B4-BE49-F238E27FC236}">
                  <a16:creationId xmlns:a16="http://schemas.microsoft.com/office/drawing/2014/main" id="{237D3715-597A-4215-98E1-3B523DA12DC3}"/>
                </a:ext>
              </a:extLst>
            </p:cNvPr>
            <p:cNvSpPr/>
            <p:nvPr/>
          </p:nvSpPr>
          <p:spPr>
            <a:xfrm>
              <a:off x="5070325" y="8590367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APP</a:t>
              </a:r>
              <a:endParaRPr lang="zh-CN" altLang="en-US" sz="56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690" name="矩形 689">
              <a:extLst>
                <a:ext uri="{FF2B5EF4-FFF2-40B4-BE49-F238E27FC236}">
                  <a16:creationId xmlns:a16="http://schemas.microsoft.com/office/drawing/2014/main" id="{E943F350-AA43-46D6-8F9D-0FF1FB6D188F}"/>
                </a:ext>
              </a:extLst>
            </p:cNvPr>
            <p:cNvSpPr/>
            <p:nvPr/>
          </p:nvSpPr>
          <p:spPr>
            <a:xfrm>
              <a:off x="7268350" y="8589439"/>
              <a:ext cx="1266727" cy="519533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56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APP</a:t>
              </a:r>
              <a:endParaRPr lang="zh-CN" altLang="en-US" sz="56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cxnSp>
          <p:nvCxnSpPr>
            <p:cNvPr id="691" name="直接箭头连接符 690">
              <a:extLst>
                <a:ext uri="{FF2B5EF4-FFF2-40B4-BE49-F238E27FC236}">
                  <a16:creationId xmlns:a16="http://schemas.microsoft.com/office/drawing/2014/main" id="{50AC0B1F-7A59-4E6B-9BCC-9C31CF913535}"/>
                </a:ext>
              </a:extLst>
            </p:cNvPr>
            <p:cNvCxnSpPr>
              <a:cxnSpLocks/>
              <a:stCxn id="686" idx="3"/>
              <a:endCxn id="658" idx="1"/>
            </p:cNvCxnSpPr>
            <p:nvPr/>
          </p:nvCxnSpPr>
          <p:spPr>
            <a:xfrm flipV="1">
              <a:off x="2558664" y="9497152"/>
              <a:ext cx="191256" cy="1132"/>
            </a:xfrm>
            <a:prstGeom prst="straightConnector1">
              <a:avLst/>
            </a:prstGeom>
            <a:noFill/>
            <a:ln w="6350" cap="flat" cmpd="sng" algn="ctr">
              <a:solidFill>
                <a:srgbClr val="C7000A"/>
              </a:solidFill>
              <a:prstDash val="solid"/>
              <a:miter lim="800000"/>
              <a:tailEnd type="triangle"/>
            </a:ln>
            <a:effectLst/>
          </p:spPr>
        </p:cxnSp>
      </p:grpSp>
      <p:sp>
        <p:nvSpPr>
          <p:cNvPr id="737" name="形状">
            <a:extLst>
              <a:ext uri="{FF2B5EF4-FFF2-40B4-BE49-F238E27FC236}">
                <a16:creationId xmlns:a16="http://schemas.microsoft.com/office/drawing/2014/main" id="{160D801C-DA12-4CDA-9172-B2F278A7663E}"/>
              </a:ext>
            </a:extLst>
          </p:cNvPr>
          <p:cNvSpPr/>
          <p:nvPr/>
        </p:nvSpPr>
        <p:spPr>
          <a:xfrm>
            <a:off x="4880391" y="3099822"/>
            <a:ext cx="2320034" cy="16195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162" y="0"/>
                </a:lnTo>
                <a:lnTo>
                  <a:pt x="21600" y="10800"/>
                </a:lnTo>
                <a:lnTo>
                  <a:pt x="16162" y="21600"/>
                </a:lnTo>
                <a:lnTo>
                  <a:pt x="16102" y="21600"/>
                </a:lnTo>
                <a:lnTo>
                  <a:pt x="0" y="21600"/>
                </a:lnTo>
                <a:lnTo>
                  <a:pt x="2045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2C3340"/>
          </a:solidFill>
          <a:ln w="3175">
            <a:miter lim="400000"/>
          </a:ln>
        </p:spPr>
        <p:txBody>
          <a:bodyPr lIns="2287" tIns="2287" rIns="2287" bIns="2287" anchor="ctr"/>
          <a:lstStyle/>
          <a:p>
            <a:pPr algn="ctr" defTabSz="321503" hangingPunct="0">
              <a:tabLst>
                <a:tab pos="44653" algn="l"/>
                <a:tab pos="89306" algn="l"/>
                <a:tab pos="133960" algn="l"/>
                <a:tab pos="178613" algn="l"/>
                <a:tab pos="227731" algn="l"/>
                <a:tab pos="272385" algn="l"/>
                <a:tab pos="317038" algn="l"/>
                <a:tab pos="361691" algn="l"/>
                <a:tab pos="410809" algn="l"/>
                <a:tab pos="455463" algn="l"/>
                <a:tab pos="500116" algn="l"/>
                <a:tab pos="544769" algn="l"/>
              </a:tabLst>
            </a:pPr>
            <a:endParaRPr sz="422" kern="0" dirty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sp>
        <p:nvSpPr>
          <p:cNvPr id="738" name="矩形 737">
            <a:extLst>
              <a:ext uri="{FF2B5EF4-FFF2-40B4-BE49-F238E27FC236}">
                <a16:creationId xmlns:a16="http://schemas.microsoft.com/office/drawing/2014/main" id="{27CA7E29-2D7C-4C99-966C-58D17AB2C4AB}"/>
              </a:ext>
            </a:extLst>
          </p:cNvPr>
          <p:cNvSpPr/>
          <p:nvPr/>
        </p:nvSpPr>
        <p:spPr>
          <a:xfrm>
            <a:off x="5068154" y="3676949"/>
            <a:ext cx="1778124" cy="453094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sp>
        <p:nvSpPr>
          <p:cNvPr id="739" name="文本框 738">
            <a:extLst>
              <a:ext uri="{FF2B5EF4-FFF2-40B4-BE49-F238E27FC236}">
                <a16:creationId xmlns:a16="http://schemas.microsoft.com/office/drawing/2014/main" id="{17F7B59E-21AC-4E91-B68A-6035A99E74BD}"/>
              </a:ext>
            </a:extLst>
          </p:cNvPr>
          <p:cNvSpPr txBox="1"/>
          <p:nvPr/>
        </p:nvSpPr>
        <p:spPr>
          <a:xfrm>
            <a:off x="6158051" y="3773104"/>
            <a:ext cx="615874" cy="2871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en-US" altLang="zh-CN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Transformer</a:t>
            </a:r>
            <a:r>
              <a:rPr lang="zh-CN" altLang="en-US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架构</a:t>
            </a:r>
            <a:endParaRPr lang="en-US" altLang="zh-CN" sz="422" kern="0" dirty="0">
              <a:solidFill>
                <a:srgbClr val="FFFFFF"/>
              </a:solidFill>
              <a:latin typeface="FZLanTingHeiS-R-GB"/>
              <a:sym typeface="FZLanTingHeiS-R-GB"/>
            </a:endParaRPr>
          </a:p>
          <a:p>
            <a:pPr algn="ctr" defTabSz="1219300" hangingPunct="0"/>
            <a:r>
              <a:rPr lang="en-US" altLang="zh-CN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GPT-2 </a:t>
            </a:r>
            <a:r>
              <a:rPr lang="zh-CN" altLang="en-US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级大模型</a:t>
            </a:r>
            <a:endParaRPr lang="en-US" altLang="zh-CN" sz="422" kern="0" dirty="0">
              <a:solidFill>
                <a:srgbClr val="FFFFFF"/>
              </a:solidFill>
              <a:latin typeface="FZLanTingHeiS-R-GB"/>
              <a:sym typeface="FZLanTingHeiS-R-GB"/>
            </a:endParaRPr>
          </a:p>
          <a:p>
            <a:pPr algn="ctr" defTabSz="1219300" hangingPunct="0"/>
            <a:r>
              <a:rPr lang="en-US" altLang="zh-CN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0.7B</a:t>
            </a:r>
            <a:r>
              <a:rPr lang="zh-CN" altLang="en-US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参数 </a:t>
            </a:r>
            <a:r>
              <a:rPr lang="en-US" altLang="zh-CN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3.5G</a:t>
            </a:r>
            <a:r>
              <a:rPr lang="zh-CN" altLang="en-US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大小</a:t>
            </a:r>
          </a:p>
        </p:txBody>
      </p:sp>
      <p:sp>
        <p:nvSpPr>
          <p:cNvPr id="740" name="矩形 739">
            <a:extLst>
              <a:ext uri="{FF2B5EF4-FFF2-40B4-BE49-F238E27FC236}">
                <a16:creationId xmlns:a16="http://schemas.microsoft.com/office/drawing/2014/main" id="{A7B96D36-A706-4362-91A0-BC8B0B9FD791}"/>
              </a:ext>
            </a:extLst>
          </p:cNvPr>
          <p:cNvSpPr/>
          <p:nvPr/>
        </p:nvSpPr>
        <p:spPr>
          <a:xfrm>
            <a:off x="5068154" y="4260051"/>
            <a:ext cx="1778124" cy="420728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 dirty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pic>
        <p:nvPicPr>
          <p:cNvPr id="741" name="图片 740">
            <a:extLst>
              <a:ext uri="{FF2B5EF4-FFF2-40B4-BE49-F238E27FC236}">
                <a16:creationId xmlns:a16="http://schemas.microsoft.com/office/drawing/2014/main" id="{807D2DEF-F02A-4112-A785-B2C09AF3BE2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072" y="4291178"/>
            <a:ext cx="280566" cy="298028"/>
          </a:xfrm>
          <a:prstGeom prst="rect">
            <a:avLst/>
          </a:prstGeom>
          <a:solidFill>
            <a:srgbClr val="F2F2F2"/>
          </a:solidFill>
          <a:ln>
            <a:solidFill>
              <a:schemeClr val="tx1"/>
            </a:solidFill>
          </a:ln>
        </p:spPr>
      </p:pic>
      <p:pic>
        <p:nvPicPr>
          <p:cNvPr id="742" name="图片 741">
            <a:extLst>
              <a:ext uri="{FF2B5EF4-FFF2-40B4-BE49-F238E27FC236}">
                <a16:creationId xmlns:a16="http://schemas.microsoft.com/office/drawing/2014/main" id="{2E67072F-F219-4EE6-8FE1-2B5A1F08AA4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581" y="4291178"/>
            <a:ext cx="280566" cy="298474"/>
          </a:xfrm>
          <a:prstGeom prst="rect">
            <a:avLst/>
          </a:prstGeom>
          <a:solidFill>
            <a:srgbClr val="F2F2F2"/>
          </a:solidFill>
        </p:spPr>
      </p:pic>
      <p:pic>
        <p:nvPicPr>
          <p:cNvPr id="743" name="图片 742">
            <a:extLst>
              <a:ext uri="{FF2B5EF4-FFF2-40B4-BE49-F238E27FC236}">
                <a16:creationId xmlns:a16="http://schemas.microsoft.com/office/drawing/2014/main" id="{71EE3149-9FB8-4D61-AF8F-83621730F72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089" y="4291178"/>
            <a:ext cx="280566" cy="298028"/>
          </a:xfrm>
          <a:prstGeom prst="rect">
            <a:avLst/>
          </a:prstGeom>
          <a:solidFill>
            <a:srgbClr val="F2F2F2"/>
          </a:solidFill>
        </p:spPr>
      </p:pic>
      <p:sp>
        <p:nvSpPr>
          <p:cNvPr id="744" name="文本框 743">
            <a:extLst>
              <a:ext uri="{FF2B5EF4-FFF2-40B4-BE49-F238E27FC236}">
                <a16:creationId xmlns:a16="http://schemas.microsoft.com/office/drawing/2014/main" id="{C374FB48-EB7B-48E1-B77D-B0CA7C7F8536}"/>
              </a:ext>
            </a:extLst>
          </p:cNvPr>
          <p:cNvSpPr txBox="1"/>
          <p:nvPr/>
        </p:nvSpPr>
        <p:spPr>
          <a:xfrm>
            <a:off x="5207787" y="4583397"/>
            <a:ext cx="402674" cy="157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zh-CN" altLang="en-US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日志文件</a:t>
            </a:r>
          </a:p>
        </p:txBody>
      </p:sp>
      <p:sp>
        <p:nvSpPr>
          <p:cNvPr id="745" name="文本框 744">
            <a:extLst>
              <a:ext uri="{FF2B5EF4-FFF2-40B4-BE49-F238E27FC236}">
                <a16:creationId xmlns:a16="http://schemas.microsoft.com/office/drawing/2014/main" id="{6B303539-8C43-40ED-B702-74C2D89F1038}"/>
              </a:ext>
            </a:extLst>
          </p:cNvPr>
          <p:cNvSpPr txBox="1"/>
          <p:nvPr/>
        </p:nvSpPr>
        <p:spPr>
          <a:xfrm>
            <a:off x="5728527" y="4583397"/>
            <a:ext cx="402674" cy="157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zh-CN" altLang="en-US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代码文件</a:t>
            </a:r>
          </a:p>
        </p:txBody>
      </p:sp>
      <p:sp>
        <p:nvSpPr>
          <p:cNvPr id="746" name="文本框 745">
            <a:extLst>
              <a:ext uri="{FF2B5EF4-FFF2-40B4-BE49-F238E27FC236}">
                <a16:creationId xmlns:a16="http://schemas.microsoft.com/office/drawing/2014/main" id="{2067A729-3632-4122-A467-6C33B42500C5}"/>
              </a:ext>
            </a:extLst>
          </p:cNvPr>
          <p:cNvSpPr txBox="1"/>
          <p:nvPr/>
        </p:nvSpPr>
        <p:spPr>
          <a:xfrm>
            <a:off x="6218818" y="4583397"/>
            <a:ext cx="402674" cy="157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zh-CN" altLang="en-US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案例文档</a:t>
            </a:r>
          </a:p>
        </p:txBody>
      </p:sp>
      <p:sp>
        <p:nvSpPr>
          <p:cNvPr id="747" name="箭头: 右 746">
            <a:extLst>
              <a:ext uri="{FF2B5EF4-FFF2-40B4-BE49-F238E27FC236}">
                <a16:creationId xmlns:a16="http://schemas.microsoft.com/office/drawing/2014/main" id="{2074B1BB-69F5-4972-B1B1-906BB077EF3A}"/>
              </a:ext>
            </a:extLst>
          </p:cNvPr>
          <p:cNvSpPr/>
          <p:nvPr/>
        </p:nvSpPr>
        <p:spPr>
          <a:xfrm rot="16200000">
            <a:off x="5900289" y="4056917"/>
            <a:ext cx="113854" cy="2676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sp>
        <p:nvSpPr>
          <p:cNvPr id="748" name="矩形 747">
            <a:extLst>
              <a:ext uri="{FF2B5EF4-FFF2-40B4-BE49-F238E27FC236}">
                <a16:creationId xmlns:a16="http://schemas.microsoft.com/office/drawing/2014/main" id="{92937E08-1D8E-409A-B9AF-5D20EFFC6279}"/>
              </a:ext>
            </a:extLst>
          </p:cNvPr>
          <p:cNvSpPr/>
          <p:nvPr/>
        </p:nvSpPr>
        <p:spPr>
          <a:xfrm>
            <a:off x="5068154" y="3099822"/>
            <a:ext cx="1778124" cy="453094"/>
          </a:xfrm>
          <a:prstGeom prst="rect">
            <a:avLst/>
          </a:prstGeom>
          <a:noFill/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graphicFrame>
        <p:nvGraphicFramePr>
          <p:cNvPr id="749" name="表格 748">
            <a:extLst>
              <a:ext uri="{FF2B5EF4-FFF2-40B4-BE49-F238E27FC236}">
                <a16:creationId xmlns:a16="http://schemas.microsoft.com/office/drawing/2014/main" id="{CA926ADA-FD66-4865-BF78-5B8EB54AC4A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154207" y="3397939"/>
          <a:ext cx="1338336" cy="1303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56">
                  <a:extLst>
                    <a:ext uri="{9D8B030D-6E8A-4147-A177-3AD203B41FA5}">
                      <a16:colId xmlns:a16="http://schemas.microsoft.com/office/drawing/2014/main" val="387972428"/>
                    </a:ext>
                  </a:extLst>
                </a:gridCol>
                <a:gridCol w="223056">
                  <a:extLst>
                    <a:ext uri="{9D8B030D-6E8A-4147-A177-3AD203B41FA5}">
                      <a16:colId xmlns:a16="http://schemas.microsoft.com/office/drawing/2014/main" val="29490079"/>
                    </a:ext>
                  </a:extLst>
                </a:gridCol>
                <a:gridCol w="223056">
                  <a:extLst>
                    <a:ext uri="{9D8B030D-6E8A-4147-A177-3AD203B41FA5}">
                      <a16:colId xmlns:a16="http://schemas.microsoft.com/office/drawing/2014/main" val="2444156549"/>
                    </a:ext>
                  </a:extLst>
                </a:gridCol>
                <a:gridCol w="223056">
                  <a:extLst>
                    <a:ext uri="{9D8B030D-6E8A-4147-A177-3AD203B41FA5}">
                      <a16:colId xmlns:a16="http://schemas.microsoft.com/office/drawing/2014/main" val="4035593241"/>
                    </a:ext>
                  </a:extLst>
                </a:gridCol>
                <a:gridCol w="223056">
                  <a:extLst>
                    <a:ext uri="{9D8B030D-6E8A-4147-A177-3AD203B41FA5}">
                      <a16:colId xmlns:a16="http://schemas.microsoft.com/office/drawing/2014/main" val="3949923625"/>
                    </a:ext>
                  </a:extLst>
                </a:gridCol>
                <a:gridCol w="223056">
                  <a:extLst>
                    <a:ext uri="{9D8B030D-6E8A-4147-A177-3AD203B41FA5}">
                      <a16:colId xmlns:a16="http://schemas.microsoft.com/office/drawing/2014/main" val="1838610659"/>
                    </a:ext>
                  </a:extLst>
                </a:gridCol>
              </a:tblGrid>
              <a:tr h="13037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dirty="0"/>
                        <a:t>0.009</a:t>
                      </a:r>
                      <a:endParaRPr lang="zh-CN" altLang="en-US" sz="500" dirty="0"/>
                    </a:p>
                  </a:txBody>
                  <a:tcPr marL="32147" marR="32147" marT="16073" marB="16073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dirty="0"/>
                        <a:t>0.01</a:t>
                      </a:r>
                      <a:endParaRPr lang="zh-CN" altLang="en-US" sz="500" dirty="0"/>
                    </a:p>
                  </a:txBody>
                  <a:tcPr marL="32147" marR="32147" marT="16073" marB="16073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dirty="0"/>
                        <a:t>0.02</a:t>
                      </a:r>
                      <a:endParaRPr lang="zh-CN" altLang="en-US" sz="500" dirty="0"/>
                    </a:p>
                  </a:txBody>
                  <a:tcPr marL="32147" marR="32147" marT="16073" marB="16073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dirty="0"/>
                        <a:t>…</a:t>
                      </a:r>
                      <a:endParaRPr lang="zh-CN" altLang="en-US" sz="500" dirty="0"/>
                    </a:p>
                  </a:txBody>
                  <a:tcPr marL="32147" marR="32147" marT="16073" marB="16073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dirty="0"/>
                        <a:t>0.1</a:t>
                      </a:r>
                      <a:endParaRPr lang="zh-CN" altLang="en-US" sz="500" dirty="0"/>
                    </a:p>
                  </a:txBody>
                  <a:tcPr marL="32147" marR="32147" marT="16073" marB="16073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dirty="0"/>
                        <a:t>0.2</a:t>
                      </a:r>
                      <a:endParaRPr lang="zh-CN" altLang="en-US" sz="500" dirty="0"/>
                    </a:p>
                  </a:txBody>
                  <a:tcPr marL="32147" marR="32147" marT="16073" marB="16073">
                    <a:lnL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5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05653814"/>
                  </a:ext>
                </a:extLst>
              </a:tr>
            </a:tbl>
          </a:graphicData>
        </a:graphic>
      </p:graphicFrame>
      <p:sp>
        <p:nvSpPr>
          <p:cNvPr id="750" name="文本框 749">
            <a:extLst>
              <a:ext uri="{FF2B5EF4-FFF2-40B4-BE49-F238E27FC236}">
                <a16:creationId xmlns:a16="http://schemas.microsoft.com/office/drawing/2014/main" id="{E520C6DC-94FA-44CE-A898-14AD68C61266}"/>
              </a:ext>
            </a:extLst>
          </p:cNvPr>
          <p:cNvSpPr txBox="1"/>
          <p:nvPr/>
        </p:nvSpPr>
        <p:spPr>
          <a:xfrm>
            <a:off x="6329007" y="3164645"/>
            <a:ext cx="511679" cy="157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zh-CN" altLang="en-US" sz="42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日志片段预测</a:t>
            </a:r>
          </a:p>
        </p:txBody>
      </p:sp>
      <p:pic>
        <p:nvPicPr>
          <p:cNvPr id="751" name="图片 750">
            <a:extLst>
              <a:ext uri="{FF2B5EF4-FFF2-40B4-BE49-F238E27FC236}">
                <a16:creationId xmlns:a16="http://schemas.microsoft.com/office/drawing/2014/main" id="{625AE9A1-527E-4C96-B9C7-52AC0696D6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710" y="3125288"/>
            <a:ext cx="156654" cy="166404"/>
          </a:xfrm>
          <a:prstGeom prst="rect">
            <a:avLst/>
          </a:prstGeom>
          <a:solidFill>
            <a:srgbClr val="F2F2F2"/>
          </a:solidFill>
          <a:ln>
            <a:solidFill>
              <a:schemeClr val="tx1"/>
            </a:solidFill>
          </a:ln>
        </p:spPr>
      </p:pic>
      <p:sp>
        <p:nvSpPr>
          <p:cNvPr id="752" name="文本框 751">
            <a:extLst>
              <a:ext uri="{FF2B5EF4-FFF2-40B4-BE49-F238E27FC236}">
                <a16:creationId xmlns:a16="http://schemas.microsoft.com/office/drawing/2014/main" id="{159544D5-B4DF-4878-8C01-FCBACEE42507}"/>
              </a:ext>
            </a:extLst>
          </p:cNvPr>
          <p:cNvSpPr txBox="1"/>
          <p:nvPr/>
        </p:nvSpPr>
        <p:spPr>
          <a:xfrm>
            <a:off x="4991340" y="3284972"/>
            <a:ext cx="359394" cy="1465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en-US" altLang="zh-CN" sz="352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messages</a:t>
            </a:r>
            <a:endParaRPr lang="zh-CN" altLang="en-US" sz="352" kern="0" dirty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cxnSp>
        <p:nvCxnSpPr>
          <p:cNvPr id="753" name="直接连接符 752">
            <a:extLst>
              <a:ext uri="{FF2B5EF4-FFF2-40B4-BE49-F238E27FC236}">
                <a16:creationId xmlns:a16="http://schemas.microsoft.com/office/drawing/2014/main" id="{1810C76B-1063-48B5-B88B-CC3BABE9E57B}"/>
              </a:ext>
            </a:extLst>
          </p:cNvPr>
          <p:cNvCxnSpPr/>
          <p:nvPr/>
        </p:nvCxnSpPr>
        <p:spPr>
          <a:xfrm>
            <a:off x="5292128" y="3334405"/>
            <a:ext cx="9949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4" name="椭圆 753">
            <a:extLst>
              <a:ext uri="{FF2B5EF4-FFF2-40B4-BE49-F238E27FC236}">
                <a16:creationId xmlns:a16="http://schemas.microsoft.com/office/drawing/2014/main" id="{D16F0150-04D6-4E75-8523-837B98DBCDDE}"/>
              </a:ext>
            </a:extLst>
          </p:cNvPr>
          <p:cNvSpPr/>
          <p:nvPr/>
        </p:nvSpPr>
        <p:spPr>
          <a:xfrm>
            <a:off x="5297612" y="3319257"/>
            <a:ext cx="33330" cy="3333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>
              <a:solidFill>
                <a:srgbClr val="000000"/>
              </a:solidFill>
              <a:latin typeface="FZLanTingHeiS-R-GB"/>
              <a:sym typeface="FZLanTingHeiS-R-GB"/>
            </a:endParaRPr>
          </a:p>
        </p:txBody>
      </p:sp>
      <p:sp>
        <p:nvSpPr>
          <p:cNvPr id="755" name="椭圆 754">
            <a:extLst>
              <a:ext uri="{FF2B5EF4-FFF2-40B4-BE49-F238E27FC236}">
                <a16:creationId xmlns:a16="http://schemas.microsoft.com/office/drawing/2014/main" id="{EFEDA5BA-4977-4B1C-92FB-59105D1ADBC4}"/>
              </a:ext>
            </a:extLst>
          </p:cNvPr>
          <p:cNvSpPr/>
          <p:nvPr/>
        </p:nvSpPr>
        <p:spPr>
          <a:xfrm>
            <a:off x="5488255" y="3319257"/>
            <a:ext cx="33330" cy="33330"/>
          </a:xfrm>
          <a:prstGeom prst="ellips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>
              <a:solidFill>
                <a:srgbClr val="000000"/>
              </a:solidFill>
              <a:latin typeface="FZLanTingHeiS-R-GB"/>
              <a:sym typeface="FZLanTingHeiS-R-GB"/>
            </a:endParaRPr>
          </a:p>
        </p:txBody>
      </p:sp>
      <p:sp>
        <p:nvSpPr>
          <p:cNvPr id="756" name="椭圆 755">
            <a:extLst>
              <a:ext uri="{FF2B5EF4-FFF2-40B4-BE49-F238E27FC236}">
                <a16:creationId xmlns:a16="http://schemas.microsoft.com/office/drawing/2014/main" id="{2C90C321-E24E-45E5-9645-9D4675DA24F0}"/>
              </a:ext>
            </a:extLst>
          </p:cNvPr>
          <p:cNvSpPr/>
          <p:nvPr/>
        </p:nvSpPr>
        <p:spPr>
          <a:xfrm>
            <a:off x="5695140" y="3319257"/>
            <a:ext cx="33330" cy="3333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>
              <a:solidFill>
                <a:srgbClr val="000000"/>
              </a:solidFill>
              <a:latin typeface="FZLanTingHeiS-R-GB"/>
              <a:sym typeface="FZLanTingHeiS-R-GB"/>
            </a:endParaRPr>
          </a:p>
        </p:txBody>
      </p:sp>
      <p:sp>
        <p:nvSpPr>
          <p:cNvPr id="757" name="椭圆 756">
            <a:extLst>
              <a:ext uri="{FF2B5EF4-FFF2-40B4-BE49-F238E27FC236}">
                <a16:creationId xmlns:a16="http://schemas.microsoft.com/office/drawing/2014/main" id="{9254D2D9-5D9D-4F56-AE76-84508EAFB94A}"/>
              </a:ext>
            </a:extLst>
          </p:cNvPr>
          <p:cNvSpPr/>
          <p:nvPr/>
        </p:nvSpPr>
        <p:spPr>
          <a:xfrm>
            <a:off x="5919113" y="3319257"/>
            <a:ext cx="33330" cy="33330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>
              <a:solidFill>
                <a:srgbClr val="000000"/>
              </a:solidFill>
              <a:latin typeface="FZLanTingHeiS-R-GB"/>
              <a:sym typeface="FZLanTingHeiS-R-GB"/>
            </a:endParaRPr>
          </a:p>
        </p:txBody>
      </p:sp>
      <p:sp>
        <p:nvSpPr>
          <p:cNvPr id="758" name="椭圆 757">
            <a:extLst>
              <a:ext uri="{FF2B5EF4-FFF2-40B4-BE49-F238E27FC236}">
                <a16:creationId xmlns:a16="http://schemas.microsoft.com/office/drawing/2014/main" id="{76DD37B1-1E57-4B16-8228-31BBAC03DBC2}"/>
              </a:ext>
            </a:extLst>
          </p:cNvPr>
          <p:cNvSpPr/>
          <p:nvPr/>
        </p:nvSpPr>
        <p:spPr>
          <a:xfrm>
            <a:off x="6126422" y="3319257"/>
            <a:ext cx="33330" cy="33330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>
              <a:solidFill>
                <a:srgbClr val="000000"/>
              </a:solidFill>
              <a:latin typeface="FZLanTingHeiS-R-GB"/>
              <a:sym typeface="FZLanTingHeiS-R-GB"/>
            </a:endParaRPr>
          </a:p>
        </p:txBody>
      </p:sp>
      <p:sp>
        <p:nvSpPr>
          <p:cNvPr id="759" name="矩形 758">
            <a:extLst>
              <a:ext uri="{FF2B5EF4-FFF2-40B4-BE49-F238E27FC236}">
                <a16:creationId xmlns:a16="http://schemas.microsoft.com/office/drawing/2014/main" id="{17CAA44E-0E2C-4D51-89C6-8C49393FEAD5}"/>
              </a:ext>
            </a:extLst>
          </p:cNvPr>
          <p:cNvSpPr/>
          <p:nvPr/>
        </p:nvSpPr>
        <p:spPr>
          <a:xfrm rot="19095547">
            <a:off x="5211964" y="3151487"/>
            <a:ext cx="421910" cy="11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300" hangingPunct="0"/>
            <a:r>
              <a:rPr lang="zh-CN" altLang="en-US" sz="141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INFO Running transaction check</a:t>
            </a:r>
          </a:p>
        </p:txBody>
      </p:sp>
      <p:sp>
        <p:nvSpPr>
          <p:cNvPr id="760" name="矩形 759">
            <a:extLst>
              <a:ext uri="{FF2B5EF4-FFF2-40B4-BE49-F238E27FC236}">
                <a16:creationId xmlns:a16="http://schemas.microsoft.com/office/drawing/2014/main" id="{0F86CD4B-0E34-4D0E-ACE2-97631E401824}"/>
              </a:ext>
            </a:extLst>
          </p:cNvPr>
          <p:cNvSpPr/>
          <p:nvPr/>
        </p:nvSpPr>
        <p:spPr>
          <a:xfrm rot="19095547">
            <a:off x="5413446" y="3163956"/>
            <a:ext cx="373821" cy="11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300" hangingPunct="0"/>
            <a:r>
              <a:rPr lang="en-US" altLang="zh-CN" sz="141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INFO Running transaction</a:t>
            </a:r>
            <a:endParaRPr lang="zh-CN" altLang="en-US" sz="141" kern="0" dirty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sp>
        <p:nvSpPr>
          <p:cNvPr id="761" name="矩形 760">
            <a:extLst>
              <a:ext uri="{FF2B5EF4-FFF2-40B4-BE49-F238E27FC236}">
                <a16:creationId xmlns:a16="http://schemas.microsoft.com/office/drawing/2014/main" id="{D22CB9C5-B015-419C-B49F-2B46FEBA7EA2}"/>
              </a:ext>
            </a:extLst>
          </p:cNvPr>
          <p:cNvSpPr/>
          <p:nvPr/>
        </p:nvSpPr>
        <p:spPr>
          <a:xfrm rot="19095547">
            <a:off x="5640588" y="3171246"/>
            <a:ext cx="341761" cy="11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300" hangingPunct="0"/>
            <a:r>
              <a:rPr lang="en-US" altLang="zh-CN" sz="141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DDEBUG Cleaning up</a:t>
            </a:r>
            <a:endParaRPr lang="zh-CN" altLang="en-US" sz="141" kern="0" dirty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sp>
        <p:nvSpPr>
          <p:cNvPr id="762" name="矩形 761">
            <a:extLst>
              <a:ext uri="{FF2B5EF4-FFF2-40B4-BE49-F238E27FC236}">
                <a16:creationId xmlns:a16="http://schemas.microsoft.com/office/drawing/2014/main" id="{4C36A2B5-D593-4932-BAAD-D556B542DE0C}"/>
              </a:ext>
            </a:extLst>
          </p:cNvPr>
          <p:cNvSpPr/>
          <p:nvPr/>
        </p:nvSpPr>
        <p:spPr>
          <a:xfrm rot="19095547">
            <a:off x="5841086" y="3156333"/>
            <a:ext cx="373821" cy="11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300" hangingPunct="0"/>
            <a:r>
              <a:rPr lang="en-US" altLang="zh-CN" sz="141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INFO Running transaction</a:t>
            </a:r>
            <a:endParaRPr lang="zh-CN" altLang="en-US" sz="141" kern="0" dirty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sp>
        <p:nvSpPr>
          <p:cNvPr id="763" name="矩形 762">
            <a:extLst>
              <a:ext uri="{FF2B5EF4-FFF2-40B4-BE49-F238E27FC236}">
                <a16:creationId xmlns:a16="http://schemas.microsoft.com/office/drawing/2014/main" id="{956ABD6C-95FE-4ADF-A217-6F01AF0B74B9}"/>
              </a:ext>
            </a:extLst>
          </p:cNvPr>
          <p:cNvSpPr/>
          <p:nvPr/>
        </p:nvSpPr>
        <p:spPr>
          <a:xfrm rot="19095547">
            <a:off x="6068227" y="3163623"/>
            <a:ext cx="341761" cy="1140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300" hangingPunct="0"/>
            <a:r>
              <a:rPr lang="en-US" altLang="zh-CN" sz="141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DDEBUG Cleaning up</a:t>
            </a:r>
            <a:endParaRPr lang="zh-CN" altLang="en-US" sz="141" kern="0" dirty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sp>
        <p:nvSpPr>
          <p:cNvPr id="764" name="箭头: 右 763">
            <a:extLst>
              <a:ext uri="{FF2B5EF4-FFF2-40B4-BE49-F238E27FC236}">
                <a16:creationId xmlns:a16="http://schemas.microsoft.com/office/drawing/2014/main" id="{D0FAD638-6969-4323-ADCF-D1E5A277B507}"/>
              </a:ext>
            </a:extLst>
          </p:cNvPr>
          <p:cNvSpPr/>
          <p:nvPr/>
        </p:nvSpPr>
        <p:spPr>
          <a:xfrm rot="16200000">
            <a:off x="5900289" y="3478680"/>
            <a:ext cx="113854" cy="2676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300" hangingPunct="0"/>
            <a:endParaRPr lang="zh-CN" altLang="en-US" sz="1195" kern="0">
              <a:solidFill>
                <a:srgbClr val="FFFFFF"/>
              </a:solidFill>
              <a:latin typeface="FZLanTingHeiS-R-GB"/>
              <a:sym typeface="FZLanTingHeiS-R-GB"/>
            </a:endParaRPr>
          </a:p>
        </p:txBody>
      </p:sp>
      <p:sp>
        <p:nvSpPr>
          <p:cNvPr id="765" name="文本框 764">
            <a:extLst>
              <a:ext uri="{FF2B5EF4-FFF2-40B4-BE49-F238E27FC236}">
                <a16:creationId xmlns:a16="http://schemas.microsoft.com/office/drawing/2014/main" id="{E3C72B99-C200-4EF4-8178-7012D375F342}"/>
              </a:ext>
            </a:extLst>
          </p:cNvPr>
          <p:cNvSpPr txBox="1"/>
          <p:nvPr/>
        </p:nvSpPr>
        <p:spPr>
          <a:xfrm>
            <a:off x="4635949" y="3256209"/>
            <a:ext cx="429926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zh-CN" altLang="en-US" sz="633" kern="0" dirty="0">
                <a:solidFill>
                  <a:srgbClr val="000000"/>
                </a:solidFill>
                <a:latin typeface="FZLanTingHeiS-R-GB"/>
                <a:sym typeface="FZLanTingHeiS-R-GB"/>
              </a:rPr>
              <a:t>输出层</a:t>
            </a:r>
          </a:p>
        </p:txBody>
      </p:sp>
      <p:sp>
        <p:nvSpPr>
          <p:cNvPr id="766" name="文本框 765">
            <a:extLst>
              <a:ext uri="{FF2B5EF4-FFF2-40B4-BE49-F238E27FC236}">
                <a16:creationId xmlns:a16="http://schemas.microsoft.com/office/drawing/2014/main" id="{79A53C5C-B7BB-4755-9DE7-F6C14D57FA6A}"/>
              </a:ext>
            </a:extLst>
          </p:cNvPr>
          <p:cNvSpPr txBox="1"/>
          <p:nvPr/>
        </p:nvSpPr>
        <p:spPr>
          <a:xfrm>
            <a:off x="4554196" y="3841948"/>
            <a:ext cx="593432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zh-CN" altLang="en-US" sz="633" kern="0" dirty="0">
                <a:solidFill>
                  <a:srgbClr val="000000"/>
                </a:solidFill>
                <a:latin typeface="FZLanTingHeiS-R-GB"/>
                <a:sym typeface="FZLanTingHeiS-R-GB"/>
              </a:rPr>
              <a:t>日志大模型</a:t>
            </a:r>
          </a:p>
        </p:txBody>
      </p:sp>
      <p:sp>
        <p:nvSpPr>
          <p:cNvPr id="767" name="文本框 766">
            <a:extLst>
              <a:ext uri="{FF2B5EF4-FFF2-40B4-BE49-F238E27FC236}">
                <a16:creationId xmlns:a16="http://schemas.microsoft.com/office/drawing/2014/main" id="{B358C745-5F91-482F-A034-614BA9FEB68F}"/>
              </a:ext>
            </a:extLst>
          </p:cNvPr>
          <p:cNvSpPr txBox="1"/>
          <p:nvPr/>
        </p:nvSpPr>
        <p:spPr>
          <a:xfrm>
            <a:off x="4635949" y="4378643"/>
            <a:ext cx="429926" cy="189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zh-CN" altLang="en-US" sz="633" kern="0" dirty="0">
                <a:solidFill>
                  <a:srgbClr val="000000"/>
                </a:solidFill>
                <a:latin typeface="FZLanTingHeiS-R-GB"/>
                <a:sym typeface="FZLanTingHeiS-R-GB"/>
              </a:rPr>
              <a:t>输入层</a:t>
            </a:r>
          </a:p>
        </p:txBody>
      </p:sp>
      <p:sp>
        <p:nvSpPr>
          <p:cNvPr id="768" name="文本框 767">
            <a:extLst>
              <a:ext uri="{FF2B5EF4-FFF2-40B4-BE49-F238E27FC236}">
                <a16:creationId xmlns:a16="http://schemas.microsoft.com/office/drawing/2014/main" id="{B6491423-4479-4408-A62C-0C65992414F0}"/>
              </a:ext>
            </a:extLst>
          </p:cNvPr>
          <p:cNvSpPr txBox="1"/>
          <p:nvPr/>
        </p:nvSpPr>
        <p:spPr>
          <a:xfrm>
            <a:off x="5281247" y="3810435"/>
            <a:ext cx="817853" cy="2437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1219300" hangingPunct="0"/>
            <a:r>
              <a:rPr lang="zh-CN" altLang="en-US" sz="984" kern="0" dirty="0">
                <a:solidFill>
                  <a:srgbClr val="FFFFFF"/>
                </a:solidFill>
                <a:latin typeface="FZLanTingHeiS-R-GB"/>
                <a:sym typeface="FZLanTingHeiS-R-GB"/>
              </a:rPr>
              <a:t>日志大模型</a:t>
            </a:r>
          </a:p>
        </p:txBody>
      </p:sp>
      <p:grpSp>
        <p:nvGrpSpPr>
          <p:cNvPr id="769" name="组合 768">
            <a:extLst>
              <a:ext uri="{FF2B5EF4-FFF2-40B4-BE49-F238E27FC236}">
                <a16:creationId xmlns:a16="http://schemas.microsoft.com/office/drawing/2014/main" id="{8D57B652-1FFF-4F5E-AF77-A6DAC50CD7B2}"/>
              </a:ext>
            </a:extLst>
          </p:cNvPr>
          <p:cNvGrpSpPr/>
          <p:nvPr/>
        </p:nvGrpSpPr>
        <p:grpSpPr>
          <a:xfrm>
            <a:off x="8587123" y="2815818"/>
            <a:ext cx="2621631" cy="1474196"/>
            <a:chOff x="1217821" y="1831106"/>
            <a:chExt cx="10115588" cy="4206939"/>
          </a:xfrm>
        </p:grpSpPr>
        <p:sp>
          <p:nvSpPr>
            <p:cNvPr id="770" name="文本框 769">
              <a:extLst>
                <a:ext uri="{FF2B5EF4-FFF2-40B4-BE49-F238E27FC236}">
                  <a16:creationId xmlns:a16="http://schemas.microsoft.com/office/drawing/2014/main" id="{3AD73B09-8F83-4DAF-ADD0-250DFF0157E0}"/>
                </a:ext>
              </a:extLst>
            </p:cNvPr>
            <p:cNvSpPr txBox="1"/>
            <p:nvPr/>
          </p:nvSpPr>
          <p:spPr>
            <a:xfrm>
              <a:off x="7049873" y="2258462"/>
              <a:ext cx="4276441" cy="1693105"/>
            </a:xfrm>
            <a:prstGeom prst="rect">
              <a:avLst/>
            </a:prstGeom>
            <a:solidFill>
              <a:srgbClr val="2C3340"/>
            </a:solidFill>
            <a:ln w="3175">
              <a:miter lim="400000"/>
            </a:ln>
          </p:spPr>
          <p:txBody>
            <a:bodyPr lIns="3253" tIns="3253" rIns="3253" bIns="3253" anchor="t" anchorCtr="0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defTabSz="429565">
                <a:defRPr sz="1400">
                  <a:solidFill>
                    <a:srgbClr val="CCDDFF"/>
                  </a:solidFill>
                </a:defRPr>
              </a:lvl1pPr>
            </a:lstStyle>
            <a:p>
              <a:pPr algn="ctr" defTabSz="151035" hangingPunct="0">
                <a:defRPr/>
              </a:pPr>
              <a:endParaRPr lang="en-US" altLang="zh-CN" sz="387" kern="0" dirty="0">
                <a:latin typeface="FZLanTingHeiS-R-GB"/>
                <a:ea typeface="HarmonyHeiTi"/>
                <a:sym typeface="HarmonyHeiTi"/>
              </a:endParaRPr>
            </a:p>
            <a:p>
              <a:pPr algn="ctr" defTabSz="151035" hangingPunct="0">
                <a:defRPr/>
              </a:pPr>
              <a:endParaRPr lang="zh-CN" altLang="en-US" sz="387" kern="0" dirty="0">
                <a:latin typeface="FZLanTingHeiS-R-GB"/>
                <a:ea typeface="HarmonyHeiTi"/>
                <a:sym typeface="HarmonyHeiTi"/>
              </a:endParaRPr>
            </a:p>
          </p:txBody>
        </p:sp>
        <p:sp>
          <p:nvSpPr>
            <p:cNvPr id="771" name="矩形 770">
              <a:extLst>
                <a:ext uri="{FF2B5EF4-FFF2-40B4-BE49-F238E27FC236}">
                  <a16:creationId xmlns:a16="http://schemas.microsoft.com/office/drawing/2014/main" id="{5C80E156-E4D9-4933-B9DF-27E29A7F5CF5}"/>
                </a:ext>
              </a:extLst>
            </p:cNvPr>
            <p:cNvSpPr/>
            <p:nvPr/>
          </p:nvSpPr>
          <p:spPr>
            <a:xfrm>
              <a:off x="1217821" y="1836801"/>
              <a:ext cx="1126134" cy="316449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503">
                <a:defRPr/>
              </a:pPr>
              <a:r>
                <a:rPr lang="en-US" altLang="zh-CN" sz="369" kern="0" dirty="0" err="1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HarmonyHeiTi"/>
                </a:rPr>
                <a:t>OSMind</a:t>
              </a:r>
              <a:endParaRPr lang="zh-CN" altLang="en-US" sz="369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endParaRPr>
            </a:p>
          </p:txBody>
        </p:sp>
        <p:sp>
          <p:nvSpPr>
            <p:cNvPr id="772" name="矩形 771">
              <a:extLst>
                <a:ext uri="{FF2B5EF4-FFF2-40B4-BE49-F238E27FC236}">
                  <a16:creationId xmlns:a16="http://schemas.microsoft.com/office/drawing/2014/main" id="{3C9BB248-5255-4E1F-B75D-A17C436744BA}"/>
                </a:ext>
              </a:extLst>
            </p:cNvPr>
            <p:cNvSpPr/>
            <p:nvPr/>
          </p:nvSpPr>
          <p:spPr>
            <a:xfrm>
              <a:off x="1217821" y="5153696"/>
              <a:ext cx="1126134" cy="884349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solidFill>
                <a:srgbClr val="FFFFFF">
                  <a:lumMod val="8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503">
                <a:defRPr/>
              </a:pPr>
              <a:r>
                <a:rPr lang="en-US" altLang="zh-CN" sz="369" kern="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HarmonyHeiTi"/>
                </a:rPr>
                <a:t>Agent</a:t>
              </a:r>
              <a:endParaRPr lang="zh-CN" altLang="en-US" sz="369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endParaRPr>
            </a:p>
          </p:txBody>
        </p:sp>
        <p:sp>
          <p:nvSpPr>
            <p:cNvPr id="773" name="矩形 772">
              <a:extLst>
                <a:ext uri="{FF2B5EF4-FFF2-40B4-BE49-F238E27FC236}">
                  <a16:creationId xmlns:a16="http://schemas.microsoft.com/office/drawing/2014/main" id="{18C0DCA0-1148-4770-88AE-BA5CCD88023B}"/>
                </a:ext>
              </a:extLst>
            </p:cNvPr>
            <p:cNvSpPr/>
            <p:nvPr/>
          </p:nvSpPr>
          <p:spPr>
            <a:xfrm>
              <a:off x="2652392" y="5153696"/>
              <a:ext cx="8681017" cy="32626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探针采集</a:t>
              </a:r>
            </a:p>
          </p:txBody>
        </p:sp>
        <p:sp>
          <p:nvSpPr>
            <p:cNvPr id="774" name="矩形 773">
              <a:extLst>
                <a:ext uri="{FF2B5EF4-FFF2-40B4-BE49-F238E27FC236}">
                  <a16:creationId xmlns:a16="http://schemas.microsoft.com/office/drawing/2014/main" id="{EC714E00-562F-48B6-AAB8-19513011FC1F}"/>
                </a:ext>
              </a:extLst>
            </p:cNvPr>
            <p:cNvSpPr/>
            <p:nvPr/>
          </p:nvSpPr>
          <p:spPr>
            <a:xfrm>
              <a:off x="2652392" y="5595870"/>
              <a:ext cx="1501045" cy="44217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422" kern="0" dirty="0" err="1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eBPF</a:t>
              </a:r>
              <a:r>
                <a:rPr lang="en-US" altLang="zh-CN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 Probe</a:t>
              </a:r>
              <a:endParaRPr lang="zh-CN" altLang="en-US" sz="42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775" name="矩形 774">
              <a:extLst>
                <a:ext uri="{FF2B5EF4-FFF2-40B4-BE49-F238E27FC236}">
                  <a16:creationId xmlns:a16="http://schemas.microsoft.com/office/drawing/2014/main" id="{9956BAC4-64F2-4762-B70C-425413033C8B}"/>
                </a:ext>
              </a:extLst>
            </p:cNvPr>
            <p:cNvSpPr/>
            <p:nvPr/>
          </p:nvSpPr>
          <p:spPr>
            <a:xfrm>
              <a:off x="2652392" y="4060064"/>
              <a:ext cx="8681017" cy="32626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数据存储</a:t>
              </a:r>
            </a:p>
          </p:txBody>
        </p:sp>
        <p:sp>
          <p:nvSpPr>
            <p:cNvPr id="776" name="矩形 775">
              <a:extLst>
                <a:ext uri="{FF2B5EF4-FFF2-40B4-BE49-F238E27FC236}">
                  <a16:creationId xmlns:a16="http://schemas.microsoft.com/office/drawing/2014/main" id="{357C75A9-7DF8-442B-8BE9-4F1E26CF38DA}"/>
                </a:ext>
              </a:extLst>
            </p:cNvPr>
            <p:cNvSpPr/>
            <p:nvPr/>
          </p:nvSpPr>
          <p:spPr>
            <a:xfrm>
              <a:off x="3280565" y="4502239"/>
              <a:ext cx="1501045" cy="44217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Kafka</a:t>
              </a:r>
              <a:endParaRPr lang="zh-CN" altLang="en-US" sz="42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777" name="矩形 776">
              <a:extLst>
                <a:ext uri="{FF2B5EF4-FFF2-40B4-BE49-F238E27FC236}">
                  <a16:creationId xmlns:a16="http://schemas.microsoft.com/office/drawing/2014/main" id="{6FB1504C-CCD8-420C-B14D-28BCB3D55A9A}"/>
                </a:ext>
              </a:extLst>
            </p:cNvPr>
            <p:cNvSpPr/>
            <p:nvPr/>
          </p:nvSpPr>
          <p:spPr>
            <a:xfrm>
              <a:off x="6232718" y="4502239"/>
              <a:ext cx="1501045" cy="44217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Prometheus</a:t>
              </a:r>
              <a:endParaRPr lang="zh-CN" altLang="en-US" sz="42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778" name="矩形 777">
              <a:extLst>
                <a:ext uri="{FF2B5EF4-FFF2-40B4-BE49-F238E27FC236}">
                  <a16:creationId xmlns:a16="http://schemas.microsoft.com/office/drawing/2014/main" id="{5F26622F-58C5-4D2E-AF83-B98DA4B668D3}"/>
                </a:ext>
              </a:extLst>
            </p:cNvPr>
            <p:cNvSpPr/>
            <p:nvPr/>
          </p:nvSpPr>
          <p:spPr>
            <a:xfrm>
              <a:off x="9184871" y="4502238"/>
              <a:ext cx="1501045" cy="44217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Nebula</a:t>
              </a:r>
              <a:endParaRPr lang="zh-CN" altLang="en-US" sz="42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779" name="矩形 778">
              <a:extLst>
                <a:ext uri="{FF2B5EF4-FFF2-40B4-BE49-F238E27FC236}">
                  <a16:creationId xmlns:a16="http://schemas.microsoft.com/office/drawing/2014/main" id="{00636E5B-0E12-4801-B503-A4E2CF31F639}"/>
                </a:ext>
              </a:extLst>
            </p:cNvPr>
            <p:cNvSpPr/>
            <p:nvPr/>
          </p:nvSpPr>
          <p:spPr>
            <a:xfrm>
              <a:off x="2643388" y="1836801"/>
              <a:ext cx="4276443" cy="32626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基础运维</a:t>
              </a:r>
            </a:p>
          </p:txBody>
        </p:sp>
        <p:sp>
          <p:nvSpPr>
            <p:cNvPr id="780" name="矩形 779">
              <a:extLst>
                <a:ext uri="{FF2B5EF4-FFF2-40B4-BE49-F238E27FC236}">
                  <a16:creationId xmlns:a16="http://schemas.microsoft.com/office/drawing/2014/main" id="{0688CEA5-2E12-458C-9ECC-7DE9B606E389}"/>
                </a:ext>
              </a:extLst>
            </p:cNvPr>
            <p:cNvSpPr/>
            <p:nvPr/>
          </p:nvSpPr>
          <p:spPr>
            <a:xfrm>
              <a:off x="7046649" y="1831106"/>
              <a:ext cx="4276444" cy="32626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高级运维</a:t>
              </a:r>
            </a:p>
          </p:txBody>
        </p:sp>
        <p:sp>
          <p:nvSpPr>
            <p:cNvPr id="781" name="文本框 780">
              <a:extLst>
                <a:ext uri="{FF2B5EF4-FFF2-40B4-BE49-F238E27FC236}">
                  <a16:creationId xmlns:a16="http://schemas.microsoft.com/office/drawing/2014/main" id="{663E7253-E51E-4BE2-AE2F-7CDC05C207F1}"/>
                </a:ext>
              </a:extLst>
            </p:cNvPr>
            <p:cNvSpPr txBox="1"/>
            <p:nvPr/>
          </p:nvSpPr>
          <p:spPr>
            <a:xfrm>
              <a:off x="2652392" y="2251048"/>
              <a:ext cx="4276441" cy="1693105"/>
            </a:xfrm>
            <a:prstGeom prst="rect">
              <a:avLst/>
            </a:prstGeom>
            <a:solidFill>
              <a:srgbClr val="2C3340"/>
            </a:solidFill>
            <a:ln w="3175">
              <a:miter lim="400000"/>
            </a:ln>
          </p:spPr>
          <p:txBody>
            <a:bodyPr lIns="3253" tIns="3253" rIns="3253" bIns="3253" anchor="t" anchorCtr="0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defTabSz="429565">
                <a:defRPr sz="1400">
                  <a:solidFill>
                    <a:srgbClr val="CCDDFF"/>
                  </a:solidFill>
                </a:defRPr>
              </a:lvl1pPr>
            </a:lstStyle>
            <a:p>
              <a:pPr algn="ctr" defTabSz="151035" hangingPunct="0">
                <a:defRPr/>
              </a:pPr>
              <a:endParaRPr lang="en-US" altLang="zh-CN" sz="387" kern="0" dirty="0">
                <a:latin typeface="FZLanTingHeiS-R-GB"/>
                <a:ea typeface="HarmonyHeiTi"/>
                <a:sym typeface="HarmonyHeiTi"/>
              </a:endParaRPr>
            </a:p>
            <a:p>
              <a:pPr algn="ctr" defTabSz="151035" hangingPunct="0">
                <a:defRPr/>
              </a:pPr>
              <a:endParaRPr lang="zh-CN" altLang="en-US" sz="387" kern="0" dirty="0">
                <a:latin typeface="FZLanTingHeiS-R-GB"/>
                <a:ea typeface="HarmonyHeiTi"/>
                <a:sym typeface="HarmonyHeiTi"/>
              </a:endParaRPr>
            </a:p>
          </p:txBody>
        </p:sp>
        <p:sp>
          <p:nvSpPr>
            <p:cNvPr id="782" name="矩形 781">
              <a:extLst>
                <a:ext uri="{FF2B5EF4-FFF2-40B4-BE49-F238E27FC236}">
                  <a16:creationId xmlns:a16="http://schemas.microsoft.com/office/drawing/2014/main" id="{407B0B11-D378-4B61-8D91-77BC368CF703}"/>
                </a:ext>
              </a:extLst>
            </p:cNvPr>
            <p:cNvSpPr/>
            <p:nvPr/>
          </p:nvSpPr>
          <p:spPr>
            <a:xfrm>
              <a:off x="2986587" y="2870485"/>
              <a:ext cx="1651417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资产包管理</a:t>
              </a:r>
            </a:p>
          </p:txBody>
        </p:sp>
        <p:sp>
          <p:nvSpPr>
            <p:cNvPr id="783" name="矩形 782">
              <a:extLst>
                <a:ext uri="{FF2B5EF4-FFF2-40B4-BE49-F238E27FC236}">
                  <a16:creationId xmlns:a16="http://schemas.microsoft.com/office/drawing/2014/main" id="{B85FF144-D219-4F99-BA8F-9BD5A633549B}"/>
                </a:ext>
              </a:extLst>
            </p:cNvPr>
            <p:cNvSpPr/>
            <p:nvPr/>
          </p:nvSpPr>
          <p:spPr>
            <a:xfrm>
              <a:off x="4946441" y="2313093"/>
              <a:ext cx="1635944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批量远程执行</a:t>
              </a:r>
            </a:p>
          </p:txBody>
        </p:sp>
        <p:sp>
          <p:nvSpPr>
            <p:cNvPr id="784" name="矩形 783">
              <a:extLst>
                <a:ext uri="{FF2B5EF4-FFF2-40B4-BE49-F238E27FC236}">
                  <a16:creationId xmlns:a16="http://schemas.microsoft.com/office/drawing/2014/main" id="{12E5B3D4-4893-4A4C-86BE-496B5E0796FB}"/>
                </a:ext>
              </a:extLst>
            </p:cNvPr>
            <p:cNvSpPr/>
            <p:nvPr/>
          </p:nvSpPr>
          <p:spPr>
            <a:xfrm>
              <a:off x="2986587" y="3428569"/>
              <a:ext cx="1651417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信息采集</a:t>
              </a:r>
            </a:p>
          </p:txBody>
        </p:sp>
        <p:sp>
          <p:nvSpPr>
            <p:cNvPr id="785" name="矩形 784">
              <a:extLst>
                <a:ext uri="{FF2B5EF4-FFF2-40B4-BE49-F238E27FC236}">
                  <a16:creationId xmlns:a16="http://schemas.microsoft.com/office/drawing/2014/main" id="{56BA858F-4807-45B1-8881-FE5BBD384921}"/>
                </a:ext>
              </a:extLst>
            </p:cNvPr>
            <p:cNvSpPr/>
            <p:nvPr/>
          </p:nvSpPr>
          <p:spPr>
            <a:xfrm>
              <a:off x="7320206" y="2341977"/>
              <a:ext cx="1635944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架构感知</a:t>
              </a:r>
            </a:p>
          </p:txBody>
        </p:sp>
        <p:sp>
          <p:nvSpPr>
            <p:cNvPr id="786" name="矩形 785">
              <a:extLst>
                <a:ext uri="{FF2B5EF4-FFF2-40B4-BE49-F238E27FC236}">
                  <a16:creationId xmlns:a16="http://schemas.microsoft.com/office/drawing/2014/main" id="{BDEA2D12-2B7A-4576-BA00-343D76EFB73B}"/>
                </a:ext>
              </a:extLst>
            </p:cNvPr>
            <p:cNvSpPr/>
            <p:nvPr/>
          </p:nvSpPr>
          <p:spPr>
            <a:xfrm>
              <a:off x="9339595" y="2337524"/>
              <a:ext cx="1606968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异常诊断</a:t>
              </a:r>
            </a:p>
          </p:txBody>
        </p:sp>
        <p:sp>
          <p:nvSpPr>
            <p:cNvPr id="787" name="矩形 786">
              <a:extLst>
                <a:ext uri="{FF2B5EF4-FFF2-40B4-BE49-F238E27FC236}">
                  <a16:creationId xmlns:a16="http://schemas.microsoft.com/office/drawing/2014/main" id="{75F57CD2-67B6-4EDF-AA8E-8121DB97EFC0}"/>
                </a:ext>
              </a:extLst>
            </p:cNvPr>
            <p:cNvSpPr/>
            <p:nvPr/>
          </p:nvSpPr>
          <p:spPr>
            <a:xfrm>
              <a:off x="9339595" y="2854439"/>
              <a:ext cx="1606968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火焰图</a:t>
              </a:r>
            </a:p>
          </p:txBody>
        </p:sp>
        <p:sp>
          <p:nvSpPr>
            <p:cNvPr id="788" name="矩形 787">
              <a:extLst>
                <a:ext uri="{FF2B5EF4-FFF2-40B4-BE49-F238E27FC236}">
                  <a16:creationId xmlns:a16="http://schemas.microsoft.com/office/drawing/2014/main" id="{4DE80F88-A8F7-49D2-8471-67E68C32428D}"/>
                </a:ext>
              </a:extLst>
            </p:cNvPr>
            <p:cNvSpPr/>
            <p:nvPr/>
          </p:nvSpPr>
          <p:spPr>
            <a:xfrm>
              <a:off x="7319548" y="3434574"/>
              <a:ext cx="1640296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分布式链路追踪</a:t>
              </a:r>
            </a:p>
          </p:txBody>
        </p:sp>
        <p:sp>
          <p:nvSpPr>
            <p:cNvPr id="789" name="矩形 788">
              <a:extLst>
                <a:ext uri="{FF2B5EF4-FFF2-40B4-BE49-F238E27FC236}">
                  <a16:creationId xmlns:a16="http://schemas.microsoft.com/office/drawing/2014/main" id="{E061F9EA-1491-49C7-8677-57ED13D200D0}"/>
                </a:ext>
              </a:extLst>
            </p:cNvPr>
            <p:cNvSpPr/>
            <p:nvPr/>
          </p:nvSpPr>
          <p:spPr>
            <a:xfrm>
              <a:off x="3002060" y="2312399"/>
              <a:ext cx="1635944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主机管理</a:t>
              </a:r>
            </a:p>
          </p:txBody>
        </p:sp>
        <p:sp>
          <p:nvSpPr>
            <p:cNvPr id="790" name="矩形 789">
              <a:extLst>
                <a:ext uri="{FF2B5EF4-FFF2-40B4-BE49-F238E27FC236}">
                  <a16:creationId xmlns:a16="http://schemas.microsoft.com/office/drawing/2014/main" id="{F66334A7-651A-4320-8354-365293CC5773}"/>
                </a:ext>
              </a:extLst>
            </p:cNvPr>
            <p:cNvSpPr/>
            <p:nvPr/>
          </p:nvSpPr>
          <p:spPr>
            <a:xfrm>
              <a:off x="4946441" y="2878554"/>
              <a:ext cx="1635944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巡检</a:t>
              </a:r>
            </a:p>
          </p:txBody>
        </p:sp>
        <p:sp>
          <p:nvSpPr>
            <p:cNvPr id="791" name="矩形 790">
              <a:extLst>
                <a:ext uri="{FF2B5EF4-FFF2-40B4-BE49-F238E27FC236}">
                  <a16:creationId xmlns:a16="http://schemas.microsoft.com/office/drawing/2014/main" id="{05B8545C-467E-4293-B571-7D6D6B3CA93B}"/>
                </a:ext>
              </a:extLst>
            </p:cNvPr>
            <p:cNvSpPr/>
            <p:nvPr/>
          </p:nvSpPr>
          <p:spPr>
            <a:xfrm>
              <a:off x="4942415" y="3428569"/>
              <a:ext cx="1635944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安全管理</a:t>
              </a:r>
            </a:p>
          </p:txBody>
        </p:sp>
        <p:sp>
          <p:nvSpPr>
            <p:cNvPr id="792" name="矩形 791">
              <a:extLst>
                <a:ext uri="{FF2B5EF4-FFF2-40B4-BE49-F238E27FC236}">
                  <a16:creationId xmlns:a16="http://schemas.microsoft.com/office/drawing/2014/main" id="{ACA2693B-3CAC-4BB0-A1F3-5FBB068399A4}"/>
                </a:ext>
              </a:extLst>
            </p:cNvPr>
            <p:cNvSpPr/>
            <p:nvPr/>
          </p:nvSpPr>
          <p:spPr>
            <a:xfrm>
              <a:off x="7323900" y="2883267"/>
              <a:ext cx="1635944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批量远程执行</a:t>
              </a:r>
            </a:p>
          </p:txBody>
        </p:sp>
        <p:sp>
          <p:nvSpPr>
            <p:cNvPr id="793" name="矩形 792">
              <a:extLst>
                <a:ext uri="{FF2B5EF4-FFF2-40B4-BE49-F238E27FC236}">
                  <a16:creationId xmlns:a16="http://schemas.microsoft.com/office/drawing/2014/main" id="{E40EB28C-BA9B-40AE-8A5A-88A15AEFF02D}"/>
                </a:ext>
              </a:extLst>
            </p:cNvPr>
            <p:cNvSpPr/>
            <p:nvPr/>
          </p:nvSpPr>
          <p:spPr>
            <a:xfrm>
              <a:off x="9339595" y="3427332"/>
              <a:ext cx="1640296" cy="442175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422" kern="0" dirty="0" err="1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OSTop</a:t>
              </a:r>
              <a:endParaRPr lang="zh-CN" altLang="en-US" sz="42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794" name="文本框 793">
              <a:extLst>
                <a:ext uri="{FF2B5EF4-FFF2-40B4-BE49-F238E27FC236}">
                  <a16:creationId xmlns:a16="http://schemas.microsoft.com/office/drawing/2014/main" id="{8563BAD3-9BE3-46FB-A74C-3F0E31AB95C9}"/>
                </a:ext>
              </a:extLst>
            </p:cNvPr>
            <p:cNvSpPr txBox="1"/>
            <p:nvPr/>
          </p:nvSpPr>
          <p:spPr>
            <a:xfrm>
              <a:off x="4440138" y="5592346"/>
              <a:ext cx="6882955" cy="445699"/>
            </a:xfrm>
            <a:prstGeom prst="rect">
              <a:avLst/>
            </a:prstGeom>
            <a:solidFill>
              <a:srgbClr val="2C3340"/>
            </a:solidFill>
            <a:ln w="3175">
              <a:miter lim="400000"/>
            </a:ln>
          </p:spPr>
          <p:txBody>
            <a:bodyPr lIns="3253" tIns="3253" rIns="3253" bIns="3253" anchor="t" anchorCtr="0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defTabSz="429565">
                <a:defRPr sz="1400">
                  <a:solidFill>
                    <a:srgbClr val="CCDDFF"/>
                  </a:solidFill>
                </a:defRPr>
              </a:lvl1pPr>
            </a:lstStyle>
            <a:p>
              <a:pPr algn="ctr" defTabSz="151035" hangingPunct="0">
                <a:defRPr/>
              </a:pPr>
              <a:endParaRPr lang="zh-CN" altLang="en-US" sz="387" kern="0" dirty="0">
                <a:latin typeface="FZLanTingHeiS-R-GB"/>
                <a:ea typeface="HarmonyHeiTi"/>
                <a:sym typeface="HarmonyHeiTi"/>
              </a:endParaRPr>
            </a:p>
          </p:txBody>
        </p:sp>
        <p:sp>
          <p:nvSpPr>
            <p:cNvPr id="795" name="矩形 794">
              <a:extLst>
                <a:ext uri="{FF2B5EF4-FFF2-40B4-BE49-F238E27FC236}">
                  <a16:creationId xmlns:a16="http://schemas.microsoft.com/office/drawing/2014/main" id="{E767678A-0EC8-425E-8E94-D20F205A21FB}"/>
                </a:ext>
              </a:extLst>
            </p:cNvPr>
            <p:cNvSpPr/>
            <p:nvPr/>
          </p:nvSpPr>
          <p:spPr>
            <a:xfrm>
              <a:off x="4440138" y="5595870"/>
              <a:ext cx="1501045" cy="442175"/>
            </a:xfrm>
            <a:prstGeom prst="rect">
              <a:avLst/>
            </a:prstGeom>
            <a:solidFill>
              <a:srgbClr val="2C334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zh-CN" altLang="en-US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自定义探针</a:t>
              </a:r>
            </a:p>
          </p:txBody>
        </p:sp>
        <p:sp>
          <p:nvSpPr>
            <p:cNvPr id="796" name="矩形 795">
              <a:extLst>
                <a:ext uri="{FF2B5EF4-FFF2-40B4-BE49-F238E27FC236}">
                  <a16:creationId xmlns:a16="http://schemas.microsoft.com/office/drawing/2014/main" id="{EC43F4EB-CDB3-4595-8CB5-3364A69DD4AF}"/>
                </a:ext>
              </a:extLst>
            </p:cNvPr>
            <p:cNvSpPr/>
            <p:nvPr/>
          </p:nvSpPr>
          <p:spPr>
            <a:xfrm>
              <a:off x="5930539" y="5682891"/>
              <a:ext cx="1511689" cy="264608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Shell Probe</a:t>
              </a:r>
              <a:endParaRPr lang="zh-CN" altLang="en-US" sz="42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797" name="矩形 796">
              <a:extLst>
                <a:ext uri="{FF2B5EF4-FFF2-40B4-BE49-F238E27FC236}">
                  <a16:creationId xmlns:a16="http://schemas.microsoft.com/office/drawing/2014/main" id="{625D545E-35A1-4B23-870E-55567AE00B77}"/>
                </a:ext>
              </a:extLst>
            </p:cNvPr>
            <p:cNvSpPr/>
            <p:nvPr/>
          </p:nvSpPr>
          <p:spPr>
            <a:xfrm>
              <a:off x="7683826" y="5682891"/>
              <a:ext cx="1501045" cy="264608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Python Probe</a:t>
              </a:r>
              <a:endParaRPr lang="zh-CN" altLang="en-US" sz="42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  <p:sp>
          <p:nvSpPr>
            <p:cNvPr id="798" name="矩形 797">
              <a:extLst>
                <a:ext uri="{FF2B5EF4-FFF2-40B4-BE49-F238E27FC236}">
                  <a16:creationId xmlns:a16="http://schemas.microsoft.com/office/drawing/2014/main" id="{69D2A092-345F-4910-93C2-0D21294CAD8A}"/>
                </a:ext>
              </a:extLst>
            </p:cNvPr>
            <p:cNvSpPr/>
            <p:nvPr/>
          </p:nvSpPr>
          <p:spPr>
            <a:xfrm>
              <a:off x="9403898" y="5682891"/>
              <a:ext cx="1511689" cy="264608"/>
            </a:xfrm>
            <a:prstGeom prst="rect">
              <a:avLst/>
            </a:prstGeom>
            <a:solidFill>
              <a:srgbClr val="383F4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321374" hangingPunct="0"/>
              <a:r>
                <a:rPr lang="en-US" altLang="zh-CN" sz="422" kern="0" dirty="0">
                  <a:solidFill>
                    <a:srgbClr val="FFFFFF"/>
                  </a:solidFill>
                  <a:latin typeface="Arial"/>
                  <a:ea typeface="微软雅黑"/>
                  <a:sym typeface="HarmonyHeiTi"/>
                </a:rPr>
                <a:t>Java Probe</a:t>
              </a:r>
              <a:endParaRPr lang="zh-CN" altLang="en-US" sz="422" kern="0" dirty="0">
                <a:solidFill>
                  <a:srgbClr val="FFFFFF"/>
                </a:solidFill>
                <a:latin typeface="Arial"/>
                <a:ea typeface="微软雅黑"/>
                <a:sym typeface="HarmonyHeiTi"/>
              </a:endParaRPr>
            </a:p>
          </p:txBody>
        </p:sp>
      </p:grpSp>
      <p:sp>
        <p:nvSpPr>
          <p:cNvPr id="799" name="标题 1">
            <a:extLst>
              <a:ext uri="{FF2B5EF4-FFF2-40B4-BE49-F238E27FC236}">
                <a16:creationId xmlns:a16="http://schemas.microsoft.com/office/drawing/2014/main" id="{6D236054-97BD-4DF2-BEF0-91DB3E48B49C}"/>
              </a:ext>
            </a:extLst>
          </p:cNvPr>
          <p:cNvSpPr txBox="1">
            <a:spLocks/>
          </p:cNvSpPr>
          <p:nvPr/>
        </p:nvSpPr>
        <p:spPr bwMode="auto">
          <a:xfrm>
            <a:off x="569659" y="387509"/>
            <a:ext cx="10553304" cy="408561"/>
          </a:xfrm>
          <a:prstGeom prst="rect">
            <a:avLst/>
          </a:prstGeom>
          <a:ln w="3175">
            <a:miter lim="400000"/>
          </a:ln>
        </p:spPr>
        <p:txBody>
          <a:bodyPr lIns="7868" tIns="7868" rIns="7868" bIns="786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1141955">
              <a:lnSpc>
                <a:spcPct val="90000"/>
              </a:lnSpc>
              <a:defRPr sz="3000" b="1" spc="150">
                <a:solidFill>
                  <a:srgbClr val="FFFFFF"/>
                </a:solidFill>
              </a:defRPr>
            </a:lvl1pPr>
            <a:lvl2pPr marL="593662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597"/>
            </a:lvl2pPr>
            <a:lvl3pPr marL="1187323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337"/>
            </a:lvl3pPr>
            <a:lvl4pPr marL="1780986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4pPr>
            <a:lvl5pPr marL="2374648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5pPr>
            <a:lvl6pPr marL="2968309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6pPr>
            <a:lvl7pPr marL="3561971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7pPr>
            <a:lvl8pPr marL="4155634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8pPr>
            <a:lvl9pPr marL="4749295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9pPr>
          </a:lstStyle>
          <a:p>
            <a:r>
              <a:rPr lang="zh-CN" altLang="en-US" sz="2835" dirty="0">
                <a:solidFill>
                  <a:schemeClr val="bg1">
                    <a:lumMod val="95000"/>
                    <a:lumOff val="5000"/>
                  </a:schemeClr>
                </a:solidFill>
                <a:sym typeface="HarmonyHeiTi"/>
              </a:rPr>
              <a:t>运维智能平台</a:t>
            </a:r>
          </a:p>
        </p:txBody>
      </p:sp>
    </p:spTree>
    <p:extLst>
      <p:ext uri="{BB962C8B-B14F-4D97-AF65-F5344CB8AC3E}">
        <p14:creationId xmlns:p14="http://schemas.microsoft.com/office/powerpoint/2010/main" val="2934016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Rectangle 27">
            <a:extLst>
              <a:ext uri="{FF2B5EF4-FFF2-40B4-BE49-F238E27FC236}">
                <a16:creationId xmlns:a16="http://schemas.microsoft.com/office/drawing/2014/main" id="{C9B7563A-6B97-4829-AD14-B6056F09E553}"/>
              </a:ext>
            </a:extLst>
          </p:cNvPr>
          <p:cNvSpPr/>
          <p:nvPr/>
        </p:nvSpPr>
        <p:spPr>
          <a:xfrm>
            <a:off x="1424769" y="2975556"/>
            <a:ext cx="4343400" cy="243938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/>
            <a:endParaRPr lang="zh-CN" altLang="en-US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6" name="标题 1">
            <a:extLst>
              <a:ext uri="{FF2B5EF4-FFF2-40B4-BE49-F238E27FC236}">
                <a16:creationId xmlns:a16="http://schemas.microsoft.com/office/drawing/2014/main" id="{848B24EA-ED18-40D6-BDAB-054E344CB268}"/>
              </a:ext>
            </a:extLst>
          </p:cNvPr>
          <p:cNvSpPr txBox="1">
            <a:spLocks/>
          </p:cNvSpPr>
          <p:nvPr/>
        </p:nvSpPr>
        <p:spPr bwMode="auto">
          <a:xfrm>
            <a:off x="569659" y="387509"/>
            <a:ext cx="10553304" cy="408561"/>
          </a:xfrm>
          <a:prstGeom prst="rect">
            <a:avLst/>
          </a:prstGeom>
          <a:ln w="3175">
            <a:miter lim="400000"/>
          </a:ln>
        </p:spPr>
        <p:txBody>
          <a:bodyPr lIns="7868" tIns="7868" rIns="7868" bIns="786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1141955">
              <a:lnSpc>
                <a:spcPct val="90000"/>
              </a:lnSpc>
              <a:defRPr sz="3000" b="1" spc="150">
                <a:solidFill>
                  <a:srgbClr val="FFFFFF"/>
                </a:solidFill>
              </a:defRPr>
            </a:lvl1pPr>
            <a:lvl2pPr marL="593662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597"/>
            </a:lvl2pPr>
            <a:lvl3pPr marL="1187323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337"/>
            </a:lvl3pPr>
            <a:lvl4pPr marL="1780986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4pPr>
            <a:lvl5pPr marL="2374648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5pPr>
            <a:lvl6pPr marL="2968309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6pPr>
            <a:lvl7pPr marL="3561971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7pPr>
            <a:lvl8pPr marL="4155634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8pPr>
            <a:lvl9pPr marL="4749295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9pPr>
          </a:lstStyle>
          <a:p>
            <a:r>
              <a:rPr lang="zh-CN" altLang="en-US" sz="2835" dirty="0">
                <a:solidFill>
                  <a:schemeClr val="bg1">
                    <a:lumMod val="95000"/>
                    <a:lumOff val="5000"/>
                  </a:schemeClr>
                </a:solidFill>
                <a:sym typeface="HarmonyHeiTi"/>
              </a:rPr>
              <a:t>运维智能平台</a:t>
            </a:r>
          </a:p>
        </p:txBody>
      </p:sp>
      <p:sp>
        <p:nvSpPr>
          <p:cNvPr id="217" name="椭圆 216">
            <a:extLst>
              <a:ext uri="{FF2B5EF4-FFF2-40B4-BE49-F238E27FC236}">
                <a16:creationId xmlns:a16="http://schemas.microsoft.com/office/drawing/2014/main" id="{E4DAE18E-6483-41BE-B7CD-E23C47FB1F67}"/>
              </a:ext>
            </a:extLst>
          </p:cNvPr>
          <p:cNvSpPr/>
          <p:nvPr/>
        </p:nvSpPr>
        <p:spPr>
          <a:xfrm>
            <a:off x="1126386" y="1534517"/>
            <a:ext cx="2411857" cy="269631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86411" tIns="43205" rIns="86411" bIns="43205" numCol="1" spcCol="0" rtlCol="0" fromWordArt="0" anchor="ctr" anchorCtr="0" forceAA="0" compatLnSpc="1">
            <a:noAutofit/>
          </a:bodyPr>
          <a:lstStyle/>
          <a:p>
            <a:pPr defTabSz="864200">
              <a:defRPr/>
            </a:pPr>
            <a:r>
              <a:rPr lang="zh-CN" altLang="en-US" sz="1688" b="1" spc="170" dirty="0">
                <a:gradFill flip="none" rotWithShape="1">
                  <a:gsLst>
                    <a:gs pos="0">
                      <a:srgbClr val="F54D61"/>
                    </a:gs>
                    <a:gs pos="100000">
                      <a:srgbClr val="FFB049"/>
                    </a:gs>
                  </a:gsLst>
                  <a:lin ang="13500000" scaled="0"/>
                </a:gradFill>
                <a:sym typeface="HarmonyHeiTi"/>
              </a:rPr>
              <a:t>自然语言交互</a:t>
            </a:r>
          </a:p>
        </p:txBody>
      </p:sp>
      <p:sp>
        <p:nvSpPr>
          <p:cNvPr id="218" name="椭圆 217">
            <a:extLst>
              <a:ext uri="{FF2B5EF4-FFF2-40B4-BE49-F238E27FC236}">
                <a16:creationId xmlns:a16="http://schemas.microsoft.com/office/drawing/2014/main" id="{4F4551D9-B1BF-4225-AAF0-08E4BBB839E5}"/>
              </a:ext>
            </a:extLst>
          </p:cNvPr>
          <p:cNvSpPr/>
          <p:nvPr/>
        </p:nvSpPr>
        <p:spPr>
          <a:xfrm>
            <a:off x="3733074" y="1546722"/>
            <a:ext cx="2143060" cy="269631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86411" tIns="43205" rIns="86411" bIns="43205" numCol="1" spcCol="0" rtlCol="0" fromWordArt="0" anchor="ctr" anchorCtr="0" forceAA="0" compatLnSpc="1">
            <a:noAutofit/>
          </a:bodyPr>
          <a:lstStyle/>
          <a:p>
            <a:pPr defTabSz="864200">
              <a:defRPr/>
            </a:pPr>
            <a:r>
              <a:rPr lang="zh-CN" altLang="en-US" sz="1688" b="1" spc="170" dirty="0">
                <a:gradFill flip="none" rotWithShape="1">
                  <a:gsLst>
                    <a:gs pos="0">
                      <a:srgbClr val="F54D61"/>
                    </a:gs>
                    <a:gs pos="100000">
                      <a:srgbClr val="FFB049"/>
                    </a:gs>
                  </a:gsLst>
                  <a:lin ang="13500000" scaled="0"/>
                </a:gradFill>
                <a:sym typeface="HarmonyHeiTi"/>
              </a:rPr>
              <a:t>可视化呈现</a:t>
            </a:r>
          </a:p>
        </p:txBody>
      </p:sp>
      <p:sp>
        <p:nvSpPr>
          <p:cNvPr id="219" name="矩形 218">
            <a:extLst>
              <a:ext uri="{FF2B5EF4-FFF2-40B4-BE49-F238E27FC236}">
                <a16:creationId xmlns:a16="http://schemas.microsoft.com/office/drawing/2014/main" id="{FEF1A656-E92C-400E-9337-266FDF466DC6}"/>
              </a:ext>
            </a:extLst>
          </p:cNvPr>
          <p:cNvSpPr/>
          <p:nvPr/>
        </p:nvSpPr>
        <p:spPr>
          <a:xfrm>
            <a:off x="1720351" y="3887488"/>
            <a:ext cx="590250" cy="1424387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vert="eaVert" rtlCol="0" anchor="ctr"/>
          <a:lstStyle/>
          <a:p>
            <a:pPr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日志诊断智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Agent</a:t>
            </a:r>
          </a:p>
          <a:p>
            <a:pPr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（</a:t>
            </a:r>
            <a:r>
              <a:rPr lang="en-US" altLang="zh-CN" sz="1134" dirty="0" err="1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Powerby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 LLM&amp;</a:t>
            </a: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专家经验）</a:t>
            </a:r>
          </a:p>
        </p:txBody>
      </p:sp>
      <p:sp>
        <p:nvSpPr>
          <p:cNvPr id="220" name="矩形 219">
            <a:extLst>
              <a:ext uri="{FF2B5EF4-FFF2-40B4-BE49-F238E27FC236}">
                <a16:creationId xmlns:a16="http://schemas.microsoft.com/office/drawing/2014/main" id="{49FAD2EB-48A9-4A9B-8189-7C19D5249B71}"/>
              </a:ext>
            </a:extLst>
          </p:cNvPr>
          <p:cNvSpPr/>
          <p:nvPr/>
        </p:nvSpPr>
        <p:spPr>
          <a:xfrm>
            <a:off x="2537145" y="3884567"/>
            <a:ext cx="590250" cy="1424387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vert="eaVert" rtlCol="0" anchor="ctr"/>
          <a:lstStyle/>
          <a:p>
            <a:pPr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系统监控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Agent</a:t>
            </a:r>
            <a:endParaRPr lang="zh-CN" altLang="en-US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</p:txBody>
      </p:sp>
      <p:sp>
        <p:nvSpPr>
          <p:cNvPr id="222" name="矩形 221">
            <a:extLst>
              <a:ext uri="{FF2B5EF4-FFF2-40B4-BE49-F238E27FC236}">
                <a16:creationId xmlns:a16="http://schemas.microsoft.com/office/drawing/2014/main" id="{B3531E58-6D1F-4E59-880E-4593BBAA8C57}"/>
              </a:ext>
            </a:extLst>
          </p:cNvPr>
          <p:cNvSpPr/>
          <p:nvPr/>
        </p:nvSpPr>
        <p:spPr>
          <a:xfrm>
            <a:off x="3356520" y="3884567"/>
            <a:ext cx="590250" cy="1424387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vert="eaVert" rtlCol="0" anchor="ctr"/>
          <a:lstStyle/>
          <a:p>
            <a:pPr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故障诊断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Agent</a:t>
            </a:r>
          </a:p>
          <a:p>
            <a:pPr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（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Powerby LLM&amp;</a:t>
            </a: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专家经验）</a:t>
            </a:r>
          </a:p>
        </p:txBody>
      </p:sp>
      <p:sp>
        <p:nvSpPr>
          <p:cNvPr id="223" name="矩形 222">
            <a:extLst>
              <a:ext uri="{FF2B5EF4-FFF2-40B4-BE49-F238E27FC236}">
                <a16:creationId xmlns:a16="http://schemas.microsoft.com/office/drawing/2014/main" id="{6AC7AFC8-5ED6-449C-8F54-63FAAF415DFA}"/>
              </a:ext>
            </a:extLst>
          </p:cNvPr>
          <p:cNvSpPr/>
          <p:nvPr/>
        </p:nvSpPr>
        <p:spPr>
          <a:xfrm>
            <a:off x="4143468" y="3884567"/>
            <a:ext cx="590250" cy="1424387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vert="eaVert" rtlCol="0" anchor="ctr"/>
          <a:lstStyle/>
          <a:p>
            <a:pPr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配置溯源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Agent</a:t>
            </a:r>
          </a:p>
          <a:p>
            <a:pPr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（</a:t>
            </a:r>
            <a:r>
              <a:rPr lang="en-US" altLang="zh-CN" sz="1134" dirty="0" err="1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Powerby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  ML</a:t>
            </a: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）</a:t>
            </a:r>
          </a:p>
        </p:txBody>
      </p:sp>
      <p:sp>
        <p:nvSpPr>
          <p:cNvPr id="224" name="矩形 223">
            <a:extLst>
              <a:ext uri="{FF2B5EF4-FFF2-40B4-BE49-F238E27FC236}">
                <a16:creationId xmlns:a16="http://schemas.microsoft.com/office/drawing/2014/main" id="{7B89B2D4-BAE1-4AE6-A919-9E1167F47F5C}"/>
              </a:ext>
            </a:extLst>
          </p:cNvPr>
          <p:cNvSpPr/>
          <p:nvPr/>
        </p:nvSpPr>
        <p:spPr>
          <a:xfrm>
            <a:off x="4930416" y="3884567"/>
            <a:ext cx="590250" cy="1424387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vert="eaVert" rtlCol="0" anchor="ctr"/>
          <a:lstStyle/>
          <a:p>
            <a:pPr defTabSz="864200">
              <a:defRPr/>
            </a:pP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CVE</a:t>
            </a: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巡检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Agent</a:t>
            </a:r>
          </a:p>
          <a:p>
            <a:pPr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（</a:t>
            </a:r>
            <a:r>
              <a:rPr lang="en-US" altLang="zh-CN" sz="1134" dirty="0" err="1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Powerby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  ML</a:t>
            </a: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）</a:t>
            </a:r>
          </a:p>
        </p:txBody>
      </p:sp>
      <p:sp>
        <p:nvSpPr>
          <p:cNvPr id="226" name="矩形 225">
            <a:extLst>
              <a:ext uri="{FF2B5EF4-FFF2-40B4-BE49-F238E27FC236}">
                <a16:creationId xmlns:a16="http://schemas.microsoft.com/office/drawing/2014/main" id="{8DE78ED1-F435-4532-8DD5-2726431BD665}"/>
              </a:ext>
            </a:extLst>
          </p:cNvPr>
          <p:cNvSpPr/>
          <p:nvPr/>
        </p:nvSpPr>
        <p:spPr>
          <a:xfrm>
            <a:off x="2156059" y="1992986"/>
            <a:ext cx="2758281" cy="48392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智能运维助手</a:t>
            </a:r>
            <a:endParaRPr lang="en-US" altLang="zh-CN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  <a:p>
            <a:pPr algn="ctr"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（</a:t>
            </a:r>
            <a:r>
              <a:rPr lang="en-US" altLang="zh-CN" sz="1134" dirty="0" err="1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Powerby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 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openEuler Copilot System</a:t>
            </a: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）</a:t>
            </a:r>
          </a:p>
        </p:txBody>
      </p:sp>
      <p:sp>
        <p:nvSpPr>
          <p:cNvPr id="227" name="文本框 226">
            <a:extLst>
              <a:ext uri="{FF2B5EF4-FFF2-40B4-BE49-F238E27FC236}">
                <a16:creationId xmlns:a16="http://schemas.microsoft.com/office/drawing/2014/main" id="{123973C2-BC76-45DD-96A0-BC2CA2E1B8D7}"/>
              </a:ext>
            </a:extLst>
          </p:cNvPr>
          <p:cNvSpPr txBox="1"/>
          <p:nvPr/>
        </p:nvSpPr>
        <p:spPr>
          <a:xfrm>
            <a:off x="5085582" y="1799332"/>
            <a:ext cx="2083103" cy="9392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marL="216050" indent="-216050" defTabSz="1199181">
              <a:lnSpc>
                <a:spcPct val="150000"/>
              </a:lnSpc>
              <a:buFontTx/>
              <a:buAutoNum type="arabicPeriod"/>
            </a:pP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意图识别 </a:t>
            </a: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&amp; 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任务编排</a:t>
            </a:r>
            <a:endParaRPr lang="en-US" altLang="zh-CN" sz="945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  <a:p>
            <a:pPr marL="216050" indent="-216050" defTabSz="1199181">
              <a:lnSpc>
                <a:spcPct val="150000"/>
              </a:lnSpc>
              <a:buFontTx/>
              <a:buAutoNum type="arabicPeriod"/>
            </a:pP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 Prompt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生成</a:t>
            </a:r>
            <a:endParaRPr lang="en-US" altLang="zh-CN" sz="945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  <a:p>
            <a:pPr marL="216050" indent="-216050" defTabSz="1199181">
              <a:lnSpc>
                <a:spcPct val="150000"/>
              </a:lnSpc>
              <a:buFontTx/>
              <a:buAutoNum type="arabicPeriod"/>
            </a:pP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定义</a:t>
            </a: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Agent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框架</a:t>
            </a: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&amp;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接口</a:t>
            </a:r>
            <a:endParaRPr lang="en-US" altLang="zh-CN" sz="945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  <a:p>
            <a:pPr marL="216050" indent="-216050" defTabSz="1199181">
              <a:lnSpc>
                <a:spcPct val="150000"/>
              </a:lnSpc>
              <a:buFontTx/>
              <a:buAutoNum type="arabicPeriod"/>
            </a:pP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摘要生成</a:t>
            </a: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&amp;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信息提取</a:t>
            </a: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&amp;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案例推荐</a:t>
            </a:r>
          </a:p>
        </p:txBody>
      </p:sp>
      <p:sp>
        <p:nvSpPr>
          <p:cNvPr id="228" name="左大括号 227">
            <a:extLst>
              <a:ext uri="{FF2B5EF4-FFF2-40B4-BE49-F238E27FC236}">
                <a16:creationId xmlns:a16="http://schemas.microsoft.com/office/drawing/2014/main" id="{EDF5E4EA-D22A-444A-BA45-43BB27F4B21C}"/>
              </a:ext>
            </a:extLst>
          </p:cNvPr>
          <p:cNvSpPr/>
          <p:nvPr/>
        </p:nvSpPr>
        <p:spPr>
          <a:xfrm>
            <a:off x="4973319" y="2018355"/>
            <a:ext cx="112263" cy="556579"/>
          </a:xfrm>
          <a:prstGeom prst="leftBrace">
            <a:avLst/>
          </a:prstGeom>
          <a:noFill/>
          <a:ln w="635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229" name="箭头: 下 46">
            <a:extLst>
              <a:ext uri="{FF2B5EF4-FFF2-40B4-BE49-F238E27FC236}">
                <a16:creationId xmlns:a16="http://schemas.microsoft.com/office/drawing/2014/main" id="{207E7F98-700A-444A-8B11-BE85B918B832}"/>
              </a:ext>
            </a:extLst>
          </p:cNvPr>
          <p:cNvSpPr/>
          <p:nvPr/>
        </p:nvSpPr>
        <p:spPr>
          <a:xfrm flipV="1">
            <a:off x="3811420" y="2568761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230" name="文本框 229">
            <a:extLst>
              <a:ext uri="{FF2B5EF4-FFF2-40B4-BE49-F238E27FC236}">
                <a16:creationId xmlns:a16="http://schemas.microsoft.com/office/drawing/2014/main" id="{4FEC724E-760B-4390-8098-238F42FA1236}"/>
              </a:ext>
            </a:extLst>
          </p:cNvPr>
          <p:cNvSpPr txBox="1"/>
          <p:nvPr/>
        </p:nvSpPr>
        <p:spPr>
          <a:xfrm>
            <a:off x="2029511" y="2604990"/>
            <a:ext cx="1078268" cy="28482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defTabSz="1199181">
              <a:lnSpc>
                <a:spcPct val="150000"/>
              </a:lnSpc>
            </a:pP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Prompt&amp;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参数</a:t>
            </a:r>
          </a:p>
        </p:txBody>
      </p:sp>
      <p:sp>
        <p:nvSpPr>
          <p:cNvPr id="231" name="文本框 230">
            <a:extLst>
              <a:ext uri="{FF2B5EF4-FFF2-40B4-BE49-F238E27FC236}">
                <a16:creationId xmlns:a16="http://schemas.microsoft.com/office/drawing/2014/main" id="{3514B258-72C2-4F75-8752-E48F77E4EA28}"/>
              </a:ext>
            </a:extLst>
          </p:cNvPr>
          <p:cNvSpPr txBox="1"/>
          <p:nvPr/>
        </p:nvSpPr>
        <p:spPr>
          <a:xfrm>
            <a:off x="3915767" y="2612468"/>
            <a:ext cx="1078268" cy="28482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defTabSz="1199181">
              <a:lnSpc>
                <a:spcPct val="150000"/>
              </a:lnSpc>
            </a:pP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反馈</a:t>
            </a: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&amp;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数据</a:t>
            </a:r>
            <a:endParaRPr lang="en-US" altLang="zh-CN" sz="945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</p:txBody>
      </p:sp>
      <p:sp>
        <p:nvSpPr>
          <p:cNvPr id="232" name="箭头: 下 22">
            <a:extLst>
              <a:ext uri="{FF2B5EF4-FFF2-40B4-BE49-F238E27FC236}">
                <a16:creationId xmlns:a16="http://schemas.microsoft.com/office/drawing/2014/main" id="{1D7D7B57-54E9-4E17-9A67-89600A3AEAC2}"/>
              </a:ext>
            </a:extLst>
          </p:cNvPr>
          <p:cNvSpPr/>
          <p:nvPr/>
        </p:nvSpPr>
        <p:spPr>
          <a:xfrm>
            <a:off x="3096058" y="1508613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 dirty="0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233" name="箭头: 下 23">
            <a:extLst>
              <a:ext uri="{FF2B5EF4-FFF2-40B4-BE49-F238E27FC236}">
                <a16:creationId xmlns:a16="http://schemas.microsoft.com/office/drawing/2014/main" id="{4BA123FC-9CCF-4073-ABBF-9E022E16D61E}"/>
              </a:ext>
            </a:extLst>
          </p:cNvPr>
          <p:cNvSpPr/>
          <p:nvPr/>
        </p:nvSpPr>
        <p:spPr>
          <a:xfrm flipV="1">
            <a:off x="3811420" y="1484543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234" name="圆角矩形 1">
            <a:extLst>
              <a:ext uri="{FF2B5EF4-FFF2-40B4-BE49-F238E27FC236}">
                <a16:creationId xmlns:a16="http://schemas.microsoft.com/office/drawing/2014/main" id="{834362C9-31DB-4011-9E8A-C8AFFF7A2A94}"/>
              </a:ext>
            </a:extLst>
          </p:cNvPr>
          <p:cNvSpPr/>
          <p:nvPr/>
        </p:nvSpPr>
        <p:spPr>
          <a:xfrm>
            <a:off x="1424769" y="5554203"/>
            <a:ext cx="4343400" cy="408285"/>
          </a:xfrm>
          <a:prstGeom prst="roundRect">
            <a:avLst>
              <a:gd name="adj" fmla="val 7133"/>
            </a:avLst>
          </a:prstGeom>
          <a:solidFill>
            <a:srgbClr val="F6955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1199181"/>
            <a:r>
              <a:rPr lang="en-US" altLang="zh-CN" sz="1323" dirty="0"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A-Ops</a:t>
            </a:r>
            <a:r>
              <a:rPr lang="zh-CN" altLang="en-US" sz="1323" dirty="0"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运维平台</a:t>
            </a:r>
          </a:p>
        </p:txBody>
      </p:sp>
      <p:sp>
        <p:nvSpPr>
          <p:cNvPr id="235" name="文本框 234">
            <a:extLst>
              <a:ext uri="{FF2B5EF4-FFF2-40B4-BE49-F238E27FC236}">
                <a16:creationId xmlns:a16="http://schemas.microsoft.com/office/drawing/2014/main" id="{86376F96-4242-435B-A1BB-CEFBB510B1C5}"/>
              </a:ext>
            </a:extLst>
          </p:cNvPr>
          <p:cNvSpPr txBox="1"/>
          <p:nvPr/>
        </p:nvSpPr>
        <p:spPr>
          <a:xfrm>
            <a:off x="7808851" y="1308333"/>
            <a:ext cx="3165117" cy="46013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1199181"/>
            <a:r>
              <a:rPr lang="zh-CN" altLang="en-US" sz="1890" b="1" spc="170" dirty="0">
                <a:gradFill flip="none" rotWithShape="1">
                  <a:gsLst>
                    <a:gs pos="0">
                      <a:srgbClr val="F54D61"/>
                    </a:gs>
                    <a:gs pos="100000">
                      <a:srgbClr val="FFB049"/>
                    </a:gs>
                  </a:gsLst>
                  <a:lin ang="13500000" scaled="0"/>
                </a:gradFill>
                <a:sym typeface="HarmonyHeiTi"/>
              </a:rPr>
              <a:t>自然语言交互</a:t>
            </a:r>
            <a:endParaRPr lang="en-US" altLang="zh-CN" sz="1890" b="1" spc="170" dirty="0">
              <a:gradFill flip="none" rotWithShape="1">
                <a:gsLst>
                  <a:gs pos="0">
                    <a:srgbClr val="F54D61"/>
                  </a:gs>
                  <a:gs pos="100000">
                    <a:srgbClr val="FFB049"/>
                  </a:gs>
                </a:gsLst>
                <a:lin ang="13500000" scaled="0"/>
              </a:gradFill>
              <a:sym typeface="HarmonyHeiTi"/>
            </a:endParaRPr>
          </a:p>
          <a:p>
            <a:pPr marL="270063" indent="-270063" defTabSz="1199181">
              <a:buFont typeface="Arial" panose="020B0604020202020204" pitchFamily="34" charset="0"/>
              <a:buChar char="•"/>
            </a:pP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sym typeface="HarmonyHeiTi"/>
              </a:rPr>
              <a:t>智能运维助手通过对话交互实现运维操作以替代传统运维操作方式，协助运维人员日常运维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sym typeface="HarmonyHeiTi"/>
            </a:endParaRPr>
          </a:p>
          <a:p>
            <a:pPr defTabSz="1199181"/>
            <a:endParaRPr lang="en-US" altLang="zh-CN" sz="1890" b="1" spc="170" dirty="0">
              <a:gradFill flip="none" rotWithShape="1">
                <a:gsLst>
                  <a:gs pos="0">
                    <a:srgbClr val="F54D61"/>
                  </a:gs>
                  <a:gs pos="100000">
                    <a:srgbClr val="FFB049"/>
                  </a:gs>
                </a:gsLst>
                <a:lin ang="13500000" scaled="0"/>
              </a:gradFill>
              <a:sym typeface="HarmonyHeiTi"/>
            </a:endParaRPr>
          </a:p>
          <a:p>
            <a:pPr defTabSz="1199181">
              <a:defRPr/>
            </a:pPr>
            <a:r>
              <a:rPr lang="zh-CN" altLang="en-US" sz="1890" b="1" spc="170" dirty="0">
                <a:gradFill flip="none" rotWithShape="1">
                  <a:gsLst>
                    <a:gs pos="0">
                      <a:srgbClr val="F54D61"/>
                    </a:gs>
                    <a:gs pos="100000">
                      <a:srgbClr val="FFB049"/>
                    </a:gs>
                  </a:gsLst>
                  <a:lin ang="13500000" scaled="0"/>
                </a:gradFill>
                <a:sym typeface="HarmonyHeiTi"/>
              </a:rPr>
              <a:t>智能推荐</a:t>
            </a:r>
          </a:p>
          <a:p>
            <a:pPr marL="270063" indent="-270063" defTabSz="1199181">
              <a:buFont typeface="Arial" panose="020B0604020202020204" pitchFamily="34" charset="0"/>
              <a:buChar char="•"/>
            </a:pP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sym typeface="HarmonyHeiTi"/>
              </a:rPr>
              <a:t>总结集群异常情况，主动告警并提供推荐步骤；日常运维提供专家级指导，关联当前操作提供推荐操作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sym typeface="HarmonyHeiTi"/>
            </a:endParaRPr>
          </a:p>
          <a:p>
            <a:pPr defTabSz="1199181"/>
            <a:endParaRPr lang="en-US" altLang="zh-CN" sz="1890" b="1" spc="170" dirty="0">
              <a:gradFill flip="none" rotWithShape="1">
                <a:gsLst>
                  <a:gs pos="0">
                    <a:srgbClr val="F54D61"/>
                  </a:gs>
                  <a:gs pos="100000">
                    <a:srgbClr val="FFB049"/>
                  </a:gs>
                </a:gsLst>
                <a:lin ang="13500000" scaled="0"/>
              </a:gradFill>
              <a:sym typeface="HarmonyHeiTi"/>
            </a:endParaRPr>
          </a:p>
          <a:p>
            <a:pPr defTabSz="1199181"/>
            <a:r>
              <a:rPr lang="zh-CN" altLang="en-US" sz="1890" b="1" spc="170" dirty="0">
                <a:gradFill flip="none" rotWithShape="1">
                  <a:gsLst>
                    <a:gs pos="0">
                      <a:srgbClr val="F54D61"/>
                    </a:gs>
                    <a:gs pos="100000">
                      <a:srgbClr val="FFB049"/>
                    </a:gs>
                  </a:gsLst>
                  <a:lin ang="13500000" scaled="0"/>
                </a:gradFill>
                <a:sym typeface="HarmonyHeiTi"/>
              </a:rPr>
              <a:t>混合交互</a:t>
            </a:r>
            <a:endParaRPr lang="en-US" altLang="zh-CN" sz="1890" b="1" spc="170" dirty="0">
              <a:gradFill flip="none" rotWithShape="1">
                <a:gsLst>
                  <a:gs pos="0">
                    <a:srgbClr val="F54D61"/>
                  </a:gs>
                  <a:gs pos="100000">
                    <a:srgbClr val="FFB049"/>
                  </a:gs>
                </a:gsLst>
                <a:lin ang="13500000" scaled="0"/>
              </a:gradFill>
              <a:sym typeface="HarmonyHeiTi"/>
            </a:endParaRPr>
          </a:p>
          <a:p>
            <a:pPr marL="270063" indent="-270063" defTabSz="1199181">
              <a:buFont typeface="Arial" panose="020B0604020202020204" pitchFamily="34" charset="0"/>
              <a:buChar char="•"/>
            </a:pP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sym typeface="HarmonyHeiTi"/>
              </a:rPr>
              <a:t>问题处理过程中生成的数据，智能助手会进行总结，在页面上渲染成图表进行展示，可选择页面展示的数据执行智能助手推荐的操作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sym typeface="HarmonyHeiTi"/>
            </a:endParaRPr>
          </a:p>
          <a:p>
            <a:pPr defTabSz="1199181"/>
            <a:endParaRPr lang="en-US" altLang="zh-CN" sz="1418" b="1" spc="142" dirty="0">
              <a:sym typeface="HarmonyHeiTi"/>
            </a:endParaRPr>
          </a:p>
        </p:txBody>
      </p:sp>
      <p:sp>
        <p:nvSpPr>
          <p:cNvPr id="236" name="矩形 235">
            <a:extLst>
              <a:ext uri="{FF2B5EF4-FFF2-40B4-BE49-F238E27FC236}">
                <a16:creationId xmlns:a16="http://schemas.microsoft.com/office/drawing/2014/main" id="{E4474649-7782-4D4F-8249-776F9C6500DC}"/>
              </a:ext>
            </a:extLst>
          </p:cNvPr>
          <p:cNvSpPr/>
          <p:nvPr/>
        </p:nvSpPr>
        <p:spPr>
          <a:xfrm>
            <a:off x="2459261" y="959449"/>
            <a:ext cx="2143060" cy="48392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集群总控中心</a:t>
            </a:r>
          </a:p>
        </p:txBody>
      </p:sp>
      <p:pic>
        <p:nvPicPr>
          <p:cNvPr id="237" name="Picture 19">
            <a:extLst>
              <a:ext uri="{FF2B5EF4-FFF2-40B4-BE49-F238E27FC236}">
                <a16:creationId xmlns:a16="http://schemas.microsoft.com/office/drawing/2014/main" id="{01967D65-C20C-4D32-90A7-F03829E6B0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148" y="3099315"/>
            <a:ext cx="428916" cy="291408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238" name="矩形 237">
            <a:extLst>
              <a:ext uri="{FF2B5EF4-FFF2-40B4-BE49-F238E27FC236}">
                <a16:creationId xmlns:a16="http://schemas.microsoft.com/office/drawing/2014/main" id="{82D1E6EE-03FB-4843-BB61-071E44DA022F}"/>
              </a:ext>
            </a:extLst>
          </p:cNvPr>
          <p:cNvSpPr/>
          <p:nvPr/>
        </p:nvSpPr>
        <p:spPr>
          <a:xfrm>
            <a:off x="2011984" y="3443258"/>
            <a:ext cx="642003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21503">
              <a:defRPr/>
            </a:pPr>
            <a:r>
              <a:rPr lang="zh-CN" altLang="en-US" sz="112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子集群一</a:t>
            </a:r>
          </a:p>
        </p:txBody>
      </p:sp>
      <p:pic>
        <p:nvPicPr>
          <p:cNvPr id="239" name="Picture 19">
            <a:extLst>
              <a:ext uri="{FF2B5EF4-FFF2-40B4-BE49-F238E27FC236}">
                <a16:creationId xmlns:a16="http://schemas.microsoft.com/office/drawing/2014/main" id="{806116B5-DB44-4F86-B66A-2862CD8203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6680" y="3098806"/>
            <a:ext cx="428916" cy="291408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240" name="矩形 239">
            <a:extLst>
              <a:ext uri="{FF2B5EF4-FFF2-40B4-BE49-F238E27FC236}">
                <a16:creationId xmlns:a16="http://schemas.microsoft.com/office/drawing/2014/main" id="{FCD5DFE9-F099-41DE-BBCB-5373F9E55EE0}"/>
              </a:ext>
            </a:extLst>
          </p:cNvPr>
          <p:cNvSpPr/>
          <p:nvPr/>
        </p:nvSpPr>
        <p:spPr>
          <a:xfrm>
            <a:off x="2745516" y="3442749"/>
            <a:ext cx="642003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21503">
              <a:defRPr/>
            </a:pPr>
            <a:r>
              <a:rPr lang="zh-CN" altLang="en-US" sz="112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子集群二</a:t>
            </a:r>
          </a:p>
        </p:txBody>
      </p:sp>
      <p:pic>
        <p:nvPicPr>
          <p:cNvPr id="241" name="Picture 19">
            <a:extLst>
              <a:ext uri="{FF2B5EF4-FFF2-40B4-BE49-F238E27FC236}">
                <a16:creationId xmlns:a16="http://schemas.microsoft.com/office/drawing/2014/main" id="{59DBD030-9583-432D-9C04-E2687A3C0F2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750" y="3099315"/>
            <a:ext cx="428916" cy="291408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242" name="矩形 241">
            <a:extLst>
              <a:ext uri="{FF2B5EF4-FFF2-40B4-BE49-F238E27FC236}">
                <a16:creationId xmlns:a16="http://schemas.microsoft.com/office/drawing/2014/main" id="{243F89D5-E776-4421-8706-75CBEB89A758}"/>
              </a:ext>
            </a:extLst>
          </p:cNvPr>
          <p:cNvSpPr/>
          <p:nvPr/>
        </p:nvSpPr>
        <p:spPr>
          <a:xfrm>
            <a:off x="4054586" y="3443258"/>
            <a:ext cx="642003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21503">
              <a:defRPr/>
            </a:pPr>
            <a:r>
              <a:rPr lang="zh-CN" altLang="en-US" sz="112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子集群一</a:t>
            </a:r>
          </a:p>
        </p:txBody>
      </p:sp>
      <p:pic>
        <p:nvPicPr>
          <p:cNvPr id="243" name="Picture 19">
            <a:extLst>
              <a:ext uri="{FF2B5EF4-FFF2-40B4-BE49-F238E27FC236}">
                <a16:creationId xmlns:a16="http://schemas.microsoft.com/office/drawing/2014/main" id="{1DBE800A-6B7F-4986-938C-D0C58DE0B27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925" y="3098806"/>
            <a:ext cx="428916" cy="291408"/>
          </a:xfrm>
          <a:prstGeom prst="rect">
            <a:avLst/>
          </a:prstGeom>
          <a:solidFill>
            <a:schemeClr val="tx2"/>
          </a:solidFill>
        </p:spPr>
      </p:pic>
      <p:sp>
        <p:nvSpPr>
          <p:cNvPr id="244" name="矩形 243">
            <a:extLst>
              <a:ext uri="{FF2B5EF4-FFF2-40B4-BE49-F238E27FC236}">
                <a16:creationId xmlns:a16="http://schemas.microsoft.com/office/drawing/2014/main" id="{8FEFBC59-7B08-4B72-B1F2-E5053B1A4182}"/>
              </a:ext>
            </a:extLst>
          </p:cNvPr>
          <p:cNvSpPr/>
          <p:nvPr/>
        </p:nvSpPr>
        <p:spPr>
          <a:xfrm>
            <a:off x="4771950" y="3442749"/>
            <a:ext cx="642003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21503">
              <a:defRPr/>
            </a:pPr>
            <a:r>
              <a:rPr lang="zh-CN" altLang="en-US" sz="1125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子集群一</a:t>
            </a:r>
          </a:p>
        </p:txBody>
      </p:sp>
      <p:sp>
        <p:nvSpPr>
          <p:cNvPr id="245" name="矩形 244">
            <a:extLst>
              <a:ext uri="{FF2B5EF4-FFF2-40B4-BE49-F238E27FC236}">
                <a16:creationId xmlns:a16="http://schemas.microsoft.com/office/drawing/2014/main" id="{841FC48A-F429-4584-B121-3089678F3844}"/>
              </a:ext>
            </a:extLst>
          </p:cNvPr>
          <p:cNvSpPr/>
          <p:nvPr/>
        </p:nvSpPr>
        <p:spPr>
          <a:xfrm>
            <a:off x="3351731" y="3176578"/>
            <a:ext cx="642003" cy="3086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21503">
              <a:defRPr/>
            </a:pPr>
            <a:r>
              <a:rPr lang="en-US" altLang="zh-CN" sz="1406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zh-CN" altLang="en-US" sz="1406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46" name="箭头: 下 22">
            <a:extLst>
              <a:ext uri="{FF2B5EF4-FFF2-40B4-BE49-F238E27FC236}">
                <a16:creationId xmlns:a16="http://schemas.microsoft.com/office/drawing/2014/main" id="{213B4B7D-E908-4090-9771-C4A5EE38C276}"/>
              </a:ext>
            </a:extLst>
          </p:cNvPr>
          <p:cNvSpPr/>
          <p:nvPr/>
        </p:nvSpPr>
        <p:spPr>
          <a:xfrm>
            <a:off x="3096058" y="2574934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 dirty="0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247" name="左大括号 246">
            <a:extLst>
              <a:ext uri="{FF2B5EF4-FFF2-40B4-BE49-F238E27FC236}">
                <a16:creationId xmlns:a16="http://schemas.microsoft.com/office/drawing/2014/main" id="{555FD238-F469-41B7-B174-FCC999EC523C}"/>
              </a:ext>
            </a:extLst>
          </p:cNvPr>
          <p:cNvSpPr/>
          <p:nvPr/>
        </p:nvSpPr>
        <p:spPr>
          <a:xfrm rot="5400000">
            <a:off x="3517715" y="1832191"/>
            <a:ext cx="205585" cy="3800315"/>
          </a:xfrm>
          <a:prstGeom prst="leftBrace">
            <a:avLst/>
          </a:prstGeom>
          <a:noFill/>
          <a:ln w="3175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2147" tIns="16073" rIns="32147" bIns="16073" numCol="1" spcCol="38100" rtlCol="0" anchor="t">
            <a:noAutofit/>
          </a:bodyPr>
          <a:lstStyle/>
          <a:p>
            <a:pPr defTabSz="321503" latinLnBrk="1" hangingPunct="0"/>
            <a:endParaRPr lang="zh-CN" altLang="en-US" sz="633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561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圆角矩形">
            <a:extLst>
              <a:ext uri="{FF2B5EF4-FFF2-40B4-BE49-F238E27FC236}">
                <a16:creationId xmlns:a16="http://schemas.microsoft.com/office/drawing/2014/main" id="{426ECE98-2377-46C3-B199-7876502DE256}"/>
              </a:ext>
            </a:extLst>
          </p:cNvPr>
          <p:cNvSpPr/>
          <p:nvPr/>
        </p:nvSpPr>
        <p:spPr>
          <a:xfrm>
            <a:off x="1178995" y="1548964"/>
            <a:ext cx="4986759" cy="582187"/>
          </a:xfrm>
          <a:prstGeom prst="roundRect">
            <a:avLst>
              <a:gd name="adj" fmla="val 7180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9309" tIns="39309" rIns="39309" bIns="39309" anchor="ctr"/>
          <a:lstStyle/>
          <a:p>
            <a:pPr defTabSz="666318"/>
            <a:endParaRPr sz="422" dirty="0">
              <a:solidFill>
                <a:schemeClr val="bg1"/>
              </a:solidFill>
            </a:endParaRPr>
          </a:p>
        </p:txBody>
      </p:sp>
      <p:sp>
        <p:nvSpPr>
          <p:cNvPr id="270" name="圆角矩形">
            <a:extLst>
              <a:ext uri="{FF2B5EF4-FFF2-40B4-BE49-F238E27FC236}">
                <a16:creationId xmlns:a16="http://schemas.microsoft.com/office/drawing/2014/main" id="{ED22DBD1-73B9-4413-BA13-9A628DD5335A}"/>
              </a:ext>
            </a:extLst>
          </p:cNvPr>
          <p:cNvSpPr/>
          <p:nvPr/>
        </p:nvSpPr>
        <p:spPr>
          <a:xfrm>
            <a:off x="1177790" y="4232962"/>
            <a:ext cx="4987965" cy="1677279"/>
          </a:xfrm>
          <a:prstGeom prst="roundRect">
            <a:avLst>
              <a:gd name="adj" fmla="val 2834"/>
            </a:avLst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39309" tIns="39309" rIns="39309" bIns="39309" anchor="ctr"/>
          <a:lstStyle/>
          <a:p>
            <a:pPr defTabSz="666318"/>
            <a:endParaRPr sz="422" dirty="0">
              <a:solidFill>
                <a:schemeClr val="bg1"/>
              </a:solidFill>
            </a:endParaRPr>
          </a:p>
        </p:txBody>
      </p:sp>
      <p:sp>
        <p:nvSpPr>
          <p:cNvPr id="271" name="圆角矩形 170">
            <a:extLst>
              <a:ext uri="{FF2B5EF4-FFF2-40B4-BE49-F238E27FC236}">
                <a16:creationId xmlns:a16="http://schemas.microsoft.com/office/drawing/2014/main" id="{A5E77360-8309-4BF3-AE28-5AE0D9AB7555}"/>
              </a:ext>
            </a:extLst>
          </p:cNvPr>
          <p:cNvSpPr/>
          <p:nvPr/>
        </p:nvSpPr>
        <p:spPr>
          <a:xfrm>
            <a:off x="3399326" y="5412556"/>
            <a:ext cx="1026368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272" name="圆角矩形 171">
            <a:extLst>
              <a:ext uri="{FF2B5EF4-FFF2-40B4-BE49-F238E27FC236}">
                <a16:creationId xmlns:a16="http://schemas.microsoft.com/office/drawing/2014/main" id="{9FDD3B8B-643B-440F-8A35-63CB9C2C0B39}"/>
              </a:ext>
            </a:extLst>
          </p:cNvPr>
          <p:cNvSpPr/>
          <p:nvPr/>
        </p:nvSpPr>
        <p:spPr>
          <a:xfrm>
            <a:off x="2259402" y="5412556"/>
            <a:ext cx="984242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273" name="文本框 272">
            <a:extLst>
              <a:ext uri="{FF2B5EF4-FFF2-40B4-BE49-F238E27FC236}">
                <a16:creationId xmlns:a16="http://schemas.microsoft.com/office/drawing/2014/main" id="{19BABFCF-8B5B-4836-88BE-314056C95438}"/>
              </a:ext>
            </a:extLst>
          </p:cNvPr>
          <p:cNvSpPr txBox="1"/>
          <p:nvPr/>
        </p:nvSpPr>
        <p:spPr>
          <a:xfrm>
            <a:off x="3553287" y="5458849"/>
            <a:ext cx="717425" cy="160540"/>
          </a:xfrm>
          <a:prstGeom prst="rect">
            <a:avLst/>
          </a:prstGeom>
          <a:ln w="3175">
            <a:miter lim="400000"/>
          </a:ln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2558542" hangingPunct="1">
              <a:defRPr sz="2500">
                <a:solidFill>
                  <a:srgbClr val="1C2D4E"/>
                </a:solidFill>
                <a:latin typeface="微软雅黑" panose="020B0503020204020204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  <a:sym typeface="+mn-ea"/>
              </a:rPr>
              <a:t>主机管理</a:t>
            </a:r>
          </a:p>
        </p:txBody>
      </p:sp>
      <p:sp>
        <p:nvSpPr>
          <p:cNvPr id="275" name="圆角矩形 162">
            <a:extLst>
              <a:ext uri="{FF2B5EF4-FFF2-40B4-BE49-F238E27FC236}">
                <a16:creationId xmlns:a16="http://schemas.microsoft.com/office/drawing/2014/main" id="{AFCA668D-8E4C-47A5-9ABA-4CEDD43E6EF8}"/>
              </a:ext>
            </a:extLst>
          </p:cNvPr>
          <p:cNvSpPr/>
          <p:nvPr/>
        </p:nvSpPr>
        <p:spPr>
          <a:xfrm>
            <a:off x="2259401" y="5026673"/>
            <a:ext cx="987523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276" name="圆角矩形 155">
            <a:extLst>
              <a:ext uri="{FF2B5EF4-FFF2-40B4-BE49-F238E27FC236}">
                <a16:creationId xmlns:a16="http://schemas.microsoft.com/office/drawing/2014/main" id="{5654921F-FBA0-41CF-A51F-7BF30BDF71C2}"/>
              </a:ext>
            </a:extLst>
          </p:cNvPr>
          <p:cNvSpPr/>
          <p:nvPr/>
        </p:nvSpPr>
        <p:spPr>
          <a:xfrm>
            <a:off x="1275538" y="4604728"/>
            <a:ext cx="4591407" cy="329063"/>
          </a:xfrm>
          <a:prstGeom prst="roundRect">
            <a:avLst>
              <a:gd name="adj" fmla="val 4387"/>
            </a:avLst>
          </a:prstGeom>
          <a:noFill/>
          <a:ln w="12700">
            <a:solidFill>
              <a:srgbClr val="021C7A">
                <a:alpha val="30112"/>
              </a:srgbClr>
            </a:solidFill>
            <a:prstDash val="solid"/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277" name="圆角矩形 156">
            <a:extLst>
              <a:ext uri="{FF2B5EF4-FFF2-40B4-BE49-F238E27FC236}">
                <a16:creationId xmlns:a16="http://schemas.microsoft.com/office/drawing/2014/main" id="{07C85BBA-0831-4F01-9198-084630900275}"/>
              </a:ext>
            </a:extLst>
          </p:cNvPr>
          <p:cNvSpPr/>
          <p:nvPr/>
        </p:nvSpPr>
        <p:spPr>
          <a:xfrm>
            <a:off x="2257912" y="4642697"/>
            <a:ext cx="989013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278" name="圆角矩形">
            <a:extLst>
              <a:ext uri="{FF2B5EF4-FFF2-40B4-BE49-F238E27FC236}">
                <a16:creationId xmlns:a16="http://schemas.microsoft.com/office/drawing/2014/main" id="{AADEA4A9-5ED8-47D3-8881-48A8C488C97A}"/>
              </a:ext>
            </a:extLst>
          </p:cNvPr>
          <p:cNvSpPr/>
          <p:nvPr/>
        </p:nvSpPr>
        <p:spPr>
          <a:xfrm>
            <a:off x="1178996" y="2192041"/>
            <a:ext cx="3743417" cy="1957964"/>
          </a:xfrm>
          <a:prstGeom prst="roundRect">
            <a:avLst>
              <a:gd name="adj" fmla="val 2877"/>
            </a:avLst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39309" tIns="39309" rIns="39309" bIns="39309" anchor="ctr"/>
          <a:lstStyle/>
          <a:p>
            <a:pPr defTabSz="666318"/>
            <a:endParaRPr sz="422" dirty="0">
              <a:solidFill>
                <a:schemeClr val="bg1"/>
              </a:solidFill>
            </a:endParaRPr>
          </a:p>
        </p:txBody>
      </p:sp>
      <p:sp>
        <p:nvSpPr>
          <p:cNvPr id="279" name="圆角矩形 59">
            <a:extLst>
              <a:ext uri="{FF2B5EF4-FFF2-40B4-BE49-F238E27FC236}">
                <a16:creationId xmlns:a16="http://schemas.microsoft.com/office/drawing/2014/main" id="{48059936-A78F-4090-B84E-7676CCE889EB}"/>
              </a:ext>
            </a:extLst>
          </p:cNvPr>
          <p:cNvSpPr/>
          <p:nvPr/>
        </p:nvSpPr>
        <p:spPr>
          <a:xfrm>
            <a:off x="1262981" y="2462442"/>
            <a:ext cx="3574811" cy="1578709"/>
          </a:xfrm>
          <a:prstGeom prst="roundRect">
            <a:avLst>
              <a:gd name="adj" fmla="val 4387"/>
            </a:avLst>
          </a:prstGeom>
          <a:noFill/>
          <a:ln w="12700">
            <a:solidFill>
              <a:srgbClr val="021C7A">
                <a:alpha val="30112"/>
              </a:srgbClr>
            </a:solidFill>
            <a:prstDash val="solid"/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283" name="文本框 282">
            <a:extLst>
              <a:ext uri="{FF2B5EF4-FFF2-40B4-BE49-F238E27FC236}">
                <a16:creationId xmlns:a16="http://schemas.microsoft.com/office/drawing/2014/main" id="{4DBEC59B-5C67-42D3-9BC8-F6AC630BF30E}"/>
              </a:ext>
            </a:extLst>
          </p:cNvPr>
          <p:cNvSpPr txBox="1"/>
          <p:nvPr/>
        </p:nvSpPr>
        <p:spPr>
          <a:xfrm>
            <a:off x="7148129" y="1543337"/>
            <a:ext cx="904094" cy="270523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4000" b="1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ea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1758" dirty="0"/>
              <a:t>业务梳理</a:t>
            </a:r>
          </a:p>
        </p:txBody>
      </p:sp>
      <p:sp>
        <p:nvSpPr>
          <p:cNvPr id="329" name="矩形 10">
            <a:extLst>
              <a:ext uri="{FF2B5EF4-FFF2-40B4-BE49-F238E27FC236}">
                <a16:creationId xmlns:a16="http://schemas.microsoft.com/office/drawing/2014/main" id="{EA837B49-70CC-438A-BCF2-C080B67018B2}"/>
              </a:ext>
            </a:extLst>
          </p:cNvPr>
          <p:cNvSpPr/>
          <p:nvPr/>
        </p:nvSpPr>
        <p:spPr>
          <a:xfrm>
            <a:off x="1371620" y="2499457"/>
            <a:ext cx="3109697" cy="1264987"/>
          </a:xfrm>
          <a:prstGeom prst="rect">
            <a:avLst/>
          </a:prstGeom>
          <a:noFill/>
          <a:ln w="12700" cap="flat" cmpd="sng" algn="ctr">
            <a:noFill/>
            <a:prstDash val="lgDash"/>
            <a:miter lim="800000"/>
          </a:ln>
          <a:effectLst/>
        </p:spPr>
        <p:txBody>
          <a:bodyPr lIns="0" tIns="35396" rIns="0" bIns="35396" rtlCol="0" anchor="t" anchorCtr="0"/>
          <a:lstStyle/>
          <a:p>
            <a:pPr defTabSz="899583">
              <a:defRPr/>
            </a:pPr>
            <a:endParaRPr lang="zh-CN" altLang="en-US" sz="984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331" name="文本框 330">
            <a:extLst>
              <a:ext uri="{FF2B5EF4-FFF2-40B4-BE49-F238E27FC236}">
                <a16:creationId xmlns:a16="http://schemas.microsoft.com/office/drawing/2014/main" id="{C560051B-1749-499E-B1D6-88648556124C}"/>
              </a:ext>
            </a:extLst>
          </p:cNvPr>
          <p:cNvSpPr txBox="1"/>
          <p:nvPr/>
        </p:nvSpPr>
        <p:spPr>
          <a:xfrm>
            <a:off x="2408664" y="5067398"/>
            <a:ext cx="884166" cy="160540"/>
          </a:xfrm>
          <a:prstGeom prst="rect">
            <a:avLst/>
          </a:prstGeom>
          <a:ln w="3175">
            <a:miter lim="400000"/>
          </a:ln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2558542" hangingPunct="1">
              <a:defRPr sz="2500">
                <a:solidFill>
                  <a:srgbClr val="1C2D4E"/>
                </a:solidFill>
                <a:latin typeface="微软雅黑" panose="020B0503020204020204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</a:rPr>
              <a:t>配置基线管理</a:t>
            </a:r>
          </a:p>
        </p:txBody>
      </p:sp>
      <p:sp>
        <p:nvSpPr>
          <p:cNvPr id="336" name="圆角矩形 11">
            <a:extLst>
              <a:ext uri="{FF2B5EF4-FFF2-40B4-BE49-F238E27FC236}">
                <a16:creationId xmlns:a16="http://schemas.microsoft.com/office/drawing/2014/main" id="{4AA53734-B39E-4BDF-88E7-506C1D729E92}"/>
              </a:ext>
            </a:extLst>
          </p:cNvPr>
          <p:cNvSpPr/>
          <p:nvPr/>
        </p:nvSpPr>
        <p:spPr>
          <a:xfrm>
            <a:off x="1732330" y="1812605"/>
            <a:ext cx="1265625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37" name="数字经济持续保持高位增长…">
            <a:extLst>
              <a:ext uri="{FF2B5EF4-FFF2-40B4-BE49-F238E27FC236}">
                <a16:creationId xmlns:a16="http://schemas.microsoft.com/office/drawing/2014/main" id="{60A7D919-4024-442A-B197-8C9D6218A15A}"/>
              </a:ext>
            </a:extLst>
          </p:cNvPr>
          <p:cNvSpPr txBox="1"/>
          <p:nvPr/>
        </p:nvSpPr>
        <p:spPr>
          <a:xfrm>
            <a:off x="1858893" y="1858898"/>
            <a:ext cx="1012500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en-US" altLang="zh-CN" sz="879" b="1" dirty="0">
                <a:solidFill>
                  <a:schemeClr val="bg1"/>
                </a:solidFill>
              </a:rPr>
              <a:t>CVE</a:t>
            </a:r>
            <a:r>
              <a:rPr lang="zh-CN" altLang="en-US" sz="879" b="1" dirty="0">
                <a:solidFill>
                  <a:schemeClr val="bg1"/>
                </a:solidFill>
              </a:rPr>
              <a:t>巡检相关</a:t>
            </a:r>
            <a:endParaRPr lang="en-US" altLang="zh-CN" sz="879" b="1" dirty="0">
              <a:solidFill>
                <a:schemeClr val="bg1"/>
              </a:solidFill>
            </a:endParaRPr>
          </a:p>
        </p:txBody>
      </p:sp>
      <p:sp>
        <p:nvSpPr>
          <p:cNvPr id="338" name="文本框 337">
            <a:extLst>
              <a:ext uri="{FF2B5EF4-FFF2-40B4-BE49-F238E27FC236}">
                <a16:creationId xmlns:a16="http://schemas.microsoft.com/office/drawing/2014/main" id="{10493343-8B1E-4934-9FA4-BCD63D320952}"/>
              </a:ext>
            </a:extLst>
          </p:cNvPr>
          <p:cNvSpPr txBox="1"/>
          <p:nvPr/>
        </p:nvSpPr>
        <p:spPr>
          <a:xfrm>
            <a:off x="3246925" y="1607465"/>
            <a:ext cx="880049" cy="162352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en-US" altLang="zh-CN" sz="1055" b="1" dirty="0">
                <a:solidFill>
                  <a:schemeClr val="bg1"/>
                </a:solidFill>
              </a:rPr>
              <a:t>A-Ops</a:t>
            </a:r>
            <a:r>
              <a:rPr lang="zh-CN" altLang="en-US" sz="1055" b="1" dirty="0">
                <a:solidFill>
                  <a:schemeClr val="bg1"/>
                </a:solidFill>
              </a:rPr>
              <a:t>智能交互</a:t>
            </a:r>
          </a:p>
        </p:txBody>
      </p:sp>
      <p:sp>
        <p:nvSpPr>
          <p:cNvPr id="340" name="圆角矩形 24">
            <a:extLst>
              <a:ext uri="{FF2B5EF4-FFF2-40B4-BE49-F238E27FC236}">
                <a16:creationId xmlns:a16="http://schemas.microsoft.com/office/drawing/2014/main" id="{132008A5-0EFC-415A-99FD-9E3F190BB63F}"/>
              </a:ext>
            </a:extLst>
          </p:cNvPr>
          <p:cNvSpPr/>
          <p:nvPr/>
        </p:nvSpPr>
        <p:spPr>
          <a:xfrm>
            <a:off x="3107502" y="1812605"/>
            <a:ext cx="1265625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41" name="数字经济持续保持高位增长…">
            <a:extLst>
              <a:ext uri="{FF2B5EF4-FFF2-40B4-BE49-F238E27FC236}">
                <a16:creationId xmlns:a16="http://schemas.microsoft.com/office/drawing/2014/main" id="{102A38A9-CA22-4462-B6D8-B7EB4C84B8C7}"/>
              </a:ext>
            </a:extLst>
          </p:cNvPr>
          <p:cNvSpPr txBox="1"/>
          <p:nvPr/>
        </p:nvSpPr>
        <p:spPr>
          <a:xfrm>
            <a:off x="3234065" y="1858898"/>
            <a:ext cx="1012500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>
              <a:defRPr/>
            </a:pPr>
            <a:r>
              <a:rPr lang="zh-CN" altLang="en-US" sz="879" b="1" dirty="0">
                <a:solidFill>
                  <a:schemeClr val="bg1"/>
                </a:solidFill>
                <a:latin typeface="微软雅黑" panose="020B0503020204020204" charset="-122"/>
                <a:sym typeface="+mn-ea"/>
              </a:rPr>
              <a:t>配置溯源相关</a:t>
            </a:r>
          </a:p>
        </p:txBody>
      </p:sp>
      <p:sp>
        <p:nvSpPr>
          <p:cNvPr id="342" name="圆角矩形 26">
            <a:extLst>
              <a:ext uri="{FF2B5EF4-FFF2-40B4-BE49-F238E27FC236}">
                <a16:creationId xmlns:a16="http://schemas.microsoft.com/office/drawing/2014/main" id="{C4E8DEDC-CBB6-4081-B3AC-C149CE4028E3}"/>
              </a:ext>
            </a:extLst>
          </p:cNvPr>
          <p:cNvSpPr/>
          <p:nvPr/>
        </p:nvSpPr>
        <p:spPr>
          <a:xfrm>
            <a:off x="4482674" y="1812605"/>
            <a:ext cx="1265625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43" name="数字经济持续保持高位增长…">
            <a:extLst>
              <a:ext uri="{FF2B5EF4-FFF2-40B4-BE49-F238E27FC236}">
                <a16:creationId xmlns:a16="http://schemas.microsoft.com/office/drawing/2014/main" id="{194D8181-8530-4ADA-81C8-739BFD73A33F}"/>
              </a:ext>
            </a:extLst>
          </p:cNvPr>
          <p:cNvSpPr txBox="1"/>
          <p:nvPr/>
        </p:nvSpPr>
        <p:spPr>
          <a:xfrm>
            <a:off x="4609236" y="1858898"/>
            <a:ext cx="1012500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/>
            <a:r>
              <a:rPr lang="zh-CN" altLang="en-US" sz="879" b="1" dirty="0">
                <a:solidFill>
                  <a:schemeClr val="bg1"/>
                </a:solidFill>
                <a:latin typeface="微软雅黑" panose="020B0503020204020204" charset="-122"/>
                <a:sym typeface="+mn-ea"/>
              </a:rPr>
              <a:t>集群数据汇总</a:t>
            </a:r>
          </a:p>
        </p:txBody>
      </p:sp>
      <p:sp>
        <p:nvSpPr>
          <p:cNvPr id="344" name="数字经济持续保持高位增长…">
            <a:extLst>
              <a:ext uri="{FF2B5EF4-FFF2-40B4-BE49-F238E27FC236}">
                <a16:creationId xmlns:a16="http://schemas.microsoft.com/office/drawing/2014/main" id="{2588987B-4B3C-4AC2-867A-65D4FF68493F}"/>
              </a:ext>
            </a:extLst>
          </p:cNvPr>
          <p:cNvSpPr txBox="1"/>
          <p:nvPr/>
        </p:nvSpPr>
        <p:spPr>
          <a:xfrm>
            <a:off x="2244602" y="2255756"/>
            <a:ext cx="2593190" cy="187598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442786">
              <a:defRPr sz="3600" b="1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Source Han Sans CN" charset="-122"/>
                <a:ea typeface="Source Han Sans CN" charset="-122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algn="ctr"/>
            <a:r>
              <a:rPr lang="zh-CN" altLang="en-US" sz="1055" dirty="0">
                <a:solidFill>
                  <a:schemeClr val="bg1"/>
                </a:solidFill>
                <a:sym typeface="+mn-ea"/>
              </a:rPr>
              <a:t>智能运维助手</a:t>
            </a:r>
            <a:endParaRPr lang="zh-CN" altLang="en-US" sz="1055" dirty="0">
              <a:solidFill>
                <a:schemeClr val="bg1"/>
              </a:solidFill>
            </a:endParaRPr>
          </a:p>
        </p:txBody>
      </p:sp>
      <p:sp>
        <p:nvSpPr>
          <p:cNvPr id="345" name="圆角矩形 43">
            <a:extLst>
              <a:ext uri="{FF2B5EF4-FFF2-40B4-BE49-F238E27FC236}">
                <a16:creationId xmlns:a16="http://schemas.microsoft.com/office/drawing/2014/main" id="{E088920F-5E52-416C-BE51-F025D82653F7}"/>
              </a:ext>
            </a:extLst>
          </p:cNvPr>
          <p:cNvSpPr/>
          <p:nvPr/>
        </p:nvSpPr>
        <p:spPr>
          <a:xfrm>
            <a:off x="3539700" y="2695354"/>
            <a:ext cx="1197353" cy="1265625"/>
          </a:xfrm>
          <a:prstGeom prst="roundRect">
            <a:avLst>
              <a:gd name="adj" fmla="val 4387"/>
            </a:avLst>
          </a:prstGeom>
          <a:noFill/>
          <a:ln w="12700">
            <a:solidFill>
              <a:srgbClr val="021C7A">
                <a:alpha val="30112"/>
              </a:srgbClr>
            </a:solidFill>
            <a:prstDash val="solid"/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46" name="圆角矩形 44">
            <a:extLst>
              <a:ext uri="{FF2B5EF4-FFF2-40B4-BE49-F238E27FC236}">
                <a16:creationId xmlns:a16="http://schemas.microsoft.com/office/drawing/2014/main" id="{32C28AA2-69E9-4C22-9387-965A13DFF1CC}"/>
              </a:ext>
            </a:extLst>
          </p:cNvPr>
          <p:cNvSpPr/>
          <p:nvPr/>
        </p:nvSpPr>
        <p:spPr>
          <a:xfrm>
            <a:off x="3630171" y="2977780"/>
            <a:ext cx="1012500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47" name="圆角矩形 45">
            <a:extLst>
              <a:ext uri="{FF2B5EF4-FFF2-40B4-BE49-F238E27FC236}">
                <a16:creationId xmlns:a16="http://schemas.microsoft.com/office/drawing/2014/main" id="{130A19BC-44BE-4F68-BB48-B400005F6BF3}"/>
              </a:ext>
            </a:extLst>
          </p:cNvPr>
          <p:cNvSpPr/>
          <p:nvPr/>
        </p:nvSpPr>
        <p:spPr>
          <a:xfrm>
            <a:off x="3632126" y="3305826"/>
            <a:ext cx="1012500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48" name="文本框 347">
            <a:extLst>
              <a:ext uri="{FF2B5EF4-FFF2-40B4-BE49-F238E27FC236}">
                <a16:creationId xmlns:a16="http://schemas.microsoft.com/office/drawing/2014/main" id="{4207C7B7-FBF8-4CC2-A5B6-D3D805D02124}"/>
              </a:ext>
            </a:extLst>
          </p:cNvPr>
          <p:cNvSpPr txBox="1"/>
          <p:nvPr/>
        </p:nvSpPr>
        <p:spPr>
          <a:xfrm>
            <a:off x="3731349" y="2781216"/>
            <a:ext cx="814055" cy="160540"/>
          </a:xfrm>
          <a:prstGeom prst="rect">
            <a:avLst/>
          </a:prstGeom>
          <a:ln w="3175">
            <a:miter lim="400000"/>
          </a:ln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442786">
              <a:defRPr sz="3500" b="1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Source Han Sans CN" charset="-122"/>
                <a:ea typeface="Source Han Sans CN" charset="-122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</a:rPr>
              <a:t>业务模板</a:t>
            </a:r>
            <a:endParaRPr lang="en-US" altLang="zh-CN" sz="879" dirty="0">
              <a:solidFill>
                <a:schemeClr val="bg1"/>
              </a:solidFill>
            </a:endParaRPr>
          </a:p>
        </p:txBody>
      </p:sp>
      <p:sp>
        <p:nvSpPr>
          <p:cNvPr id="349" name="文本框 348">
            <a:extLst>
              <a:ext uri="{FF2B5EF4-FFF2-40B4-BE49-F238E27FC236}">
                <a16:creationId xmlns:a16="http://schemas.microsoft.com/office/drawing/2014/main" id="{AAC7F4EE-FC46-4E6F-9447-44FB6A615CFB}"/>
              </a:ext>
            </a:extLst>
          </p:cNvPr>
          <p:cNvSpPr txBox="1"/>
          <p:nvPr/>
        </p:nvSpPr>
        <p:spPr>
          <a:xfrm>
            <a:off x="3912000" y="2977780"/>
            <a:ext cx="448841" cy="185564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>
              <a:lnSpc>
                <a:spcPct val="200000"/>
              </a:lnSpc>
            </a:pPr>
            <a:r>
              <a:rPr lang="zh-CN" altLang="en-US" sz="703" dirty="0">
                <a:solidFill>
                  <a:schemeClr val="bg1"/>
                </a:solidFill>
              </a:rPr>
              <a:t>任务工作流</a:t>
            </a:r>
          </a:p>
        </p:txBody>
      </p:sp>
      <p:sp>
        <p:nvSpPr>
          <p:cNvPr id="350" name="文本框 349">
            <a:extLst>
              <a:ext uri="{FF2B5EF4-FFF2-40B4-BE49-F238E27FC236}">
                <a16:creationId xmlns:a16="http://schemas.microsoft.com/office/drawing/2014/main" id="{15BAF1FE-C255-4728-A839-F998339E0F14}"/>
              </a:ext>
            </a:extLst>
          </p:cNvPr>
          <p:cNvSpPr txBox="1"/>
          <p:nvPr/>
        </p:nvSpPr>
        <p:spPr>
          <a:xfrm>
            <a:off x="3960089" y="3302753"/>
            <a:ext cx="352661" cy="183705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>
              <a:lnSpc>
                <a:spcPct val="200000"/>
              </a:lnSpc>
            </a:pPr>
            <a:r>
              <a:rPr lang="en-US" altLang="zh-CN" sz="703" dirty="0">
                <a:solidFill>
                  <a:schemeClr val="bg1"/>
                </a:solidFill>
                <a:latin typeface="微软雅黑" panose="020B0503020204020204" charset="-122"/>
              </a:rPr>
              <a:t>API </a:t>
            </a:r>
            <a:r>
              <a:rPr lang="zh-CN" altLang="en-US" sz="703" dirty="0">
                <a:solidFill>
                  <a:schemeClr val="bg1"/>
                </a:solidFill>
                <a:latin typeface="微软雅黑" panose="020B0503020204020204" charset="-122"/>
              </a:rPr>
              <a:t>文档</a:t>
            </a:r>
            <a:endParaRPr lang="en-US" altLang="zh-CN" sz="703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351" name="圆角矩形 62">
            <a:extLst>
              <a:ext uri="{FF2B5EF4-FFF2-40B4-BE49-F238E27FC236}">
                <a16:creationId xmlns:a16="http://schemas.microsoft.com/office/drawing/2014/main" id="{A061283C-CE7A-4348-B001-4C9927CC0997}"/>
              </a:ext>
            </a:extLst>
          </p:cNvPr>
          <p:cNvSpPr/>
          <p:nvPr/>
        </p:nvSpPr>
        <p:spPr>
          <a:xfrm>
            <a:off x="1369305" y="2676806"/>
            <a:ext cx="1012500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52" name="数字经济持续保持高位增长…">
            <a:extLst>
              <a:ext uri="{FF2B5EF4-FFF2-40B4-BE49-F238E27FC236}">
                <a16:creationId xmlns:a16="http://schemas.microsoft.com/office/drawing/2014/main" id="{8759A7C1-ED5C-4F2A-AB63-115320B3E1E4}"/>
              </a:ext>
            </a:extLst>
          </p:cNvPr>
          <p:cNvSpPr txBox="1"/>
          <p:nvPr/>
        </p:nvSpPr>
        <p:spPr>
          <a:xfrm>
            <a:off x="1369305" y="2723099"/>
            <a:ext cx="1012500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/>
            <a:r>
              <a:rPr lang="zh-CN" altLang="en-US" sz="879" dirty="0">
                <a:solidFill>
                  <a:schemeClr val="bg1"/>
                </a:solidFill>
                <a:latin typeface="微软雅黑" panose="020B0503020204020204" charset="-122"/>
              </a:rPr>
              <a:t>意图识别</a:t>
            </a:r>
            <a:endParaRPr lang="en-US" altLang="zh-CN" sz="879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355" name="圆角矩形 72">
            <a:extLst>
              <a:ext uri="{FF2B5EF4-FFF2-40B4-BE49-F238E27FC236}">
                <a16:creationId xmlns:a16="http://schemas.microsoft.com/office/drawing/2014/main" id="{344D753B-B90C-4341-8ED3-68A7F136372D}"/>
              </a:ext>
            </a:extLst>
          </p:cNvPr>
          <p:cNvSpPr/>
          <p:nvPr/>
        </p:nvSpPr>
        <p:spPr>
          <a:xfrm>
            <a:off x="2423866" y="2676630"/>
            <a:ext cx="868964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56" name="数字经济持续保持高位增长…">
            <a:extLst>
              <a:ext uri="{FF2B5EF4-FFF2-40B4-BE49-F238E27FC236}">
                <a16:creationId xmlns:a16="http://schemas.microsoft.com/office/drawing/2014/main" id="{20A7B75F-5687-443B-9B0F-FDE683F46BE0}"/>
              </a:ext>
            </a:extLst>
          </p:cNvPr>
          <p:cNvSpPr txBox="1"/>
          <p:nvPr/>
        </p:nvSpPr>
        <p:spPr>
          <a:xfrm>
            <a:off x="2423866" y="2722923"/>
            <a:ext cx="1012500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/>
            <a:r>
              <a:rPr lang="zh-CN" altLang="en-US" sz="879" dirty="0">
                <a:solidFill>
                  <a:schemeClr val="bg1"/>
                </a:solidFill>
                <a:latin typeface="微软雅黑" panose="020B0503020204020204" charset="-122"/>
              </a:rPr>
              <a:t>智能推荐</a:t>
            </a:r>
            <a:endParaRPr lang="en-US" altLang="zh-CN" sz="879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357" name="数字经济持续保持高位增长…">
            <a:extLst>
              <a:ext uri="{FF2B5EF4-FFF2-40B4-BE49-F238E27FC236}">
                <a16:creationId xmlns:a16="http://schemas.microsoft.com/office/drawing/2014/main" id="{513B5F2A-E318-4828-8136-3FD28BB2568B}"/>
              </a:ext>
            </a:extLst>
          </p:cNvPr>
          <p:cNvSpPr txBox="1"/>
          <p:nvPr/>
        </p:nvSpPr>
        <p:spPr>
          <a:xfrm>
            <a:off x="1769942" y="2483646"/>
            <a:ext cx="2528263" cy="16374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442786">
              <a:defRPr sz="3600" b="1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Source Han Sans CN" charset="-122"/>
                <a:ea typeface="Source Han Sans CN" charset="-122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/>
            <a:r>
              <a:rPr lang="en-US" altLang="zh-CN" sz="900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openEuler Copilot System </a:t>
            </a:r>
            <a:r>
              <a:rPr lang="en-US" altLang="zh-CN" sz="900" dirty="0" err="1">
                <a:solidFill>
                  <a:schemeClr val="bg1"/>
                </a:solidFill>
              </a:rPr>
              <a:t>sysAgent</a:t>
            </a:r>
            <a:endParaRPr lang="zh-CN" altLang="en-US" sz="879" dirty="0">
              <a:solidFill>
                <a:schemeClr val="bg1"/>
              </a:solidFill>
            </a:endParaRPr>
          </a:p>
        </p:txBody>
      </p:sp>
      <p:sp>
        <p:nvSpPr>
          <p:cNvPr id="358" name="圆角矩形 82">
            <a:extLst>
              <a:ext uri="{FF2B5EF4-FFF2-40B4-BE49-F238E27FC236}">
                <a16:creationId xmlns:a16="http://schemas.microsoft.com/office/drawing/2014/main" id="{D4CE40F3-855A-4737-A501-E356F8C65DA1}"/>
              </a:ext>
            </a:extLst>
          </p:cNvPr>
          <p:cNvSpPr/>
          <p:nvPr/>
        </p:nvSpPr>
        <p:spPr>
          <a:xfrm>
            <a:off x="1371620" y="2996147"/>
            <a:ext cx="1012500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59" name="数字经济持续保持高位增长…">
            <a:extLst>
              <a:ext uri="{FF2B5EF4-FFF2-40B4-BE49-F238E27FC236}">
                <a16:creationId xmlns:a16="http://schemas.microsoft.com/office/drawing/2014/main" id="{6ABEDB36-6F74-4F51-8339-06A2658C523F}"/>
              </a:ext>
            </a:extLst>
          </p:cNvPr>
          <p:cNvSpPr txBox="1"/>
          <p:nvPr/>
        </p:nvSpPr>
        <p:spPr>
          <a:xfrm>
            <a:off x="1371620" y="3042440"/>
            <a:ext cx="1012500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/>
            <a:r>
              <a:rPr lang="zh-CN" altLang="en-US" sz="879" dirty="0">
                <a:solidFill>
                  <a:schemeClr val="bg1"/>
                </a:solidFill>
                <a:latin typeface="微软雅黑" panose="020B0503020204020204" charset="-122"/>
                <a:sym typeface="+mn-ea"/>
              </a:rPr>
              <a:t>Function call</a:t>
            </a:r>
          </a:p>
        </p:txBody>
      </p:sp>
      <p:sp>
        <p:nvSpPr>
          <p:cNvPr id="362" name="圆角矩形 89">
            <a:extLst>
              <a:ext uri="{FF2B5EF4-FFF2-40B4-BE49-F238E27FC236}">
                <a16:creationId xmlns:a16="http://schemas.microsoft.com/office/drawing/2014/main" id="{4D170178-0123-41F9-BF47-D0F10013AA1C}"/>
              </a:ext>
            </a:extLst>
          </p:cNvPr>
          <p:cNvSpPr/>
          <p:nvPr/>
        </p:nvSpPr>
        <p:spPr>
          <a:xfrm>
            <a:off x="2424269" y="2999680"/>
            <a:ext cx="885938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63" name="数字经济持续保持高位增长…">
            <a:extLst>
              <a:ext uri="{FF2B5EF4-FFF2-40B4-BE49-F238E27FC236}">
                <a16:creationId xmlns:a16="http://schemas.microsoft.com/office/drawing/2014/main" id="{CA15A25B-B284-4DCB-AE04-68D4B0CED245}"/>
              </a:ext>
            </a:extLst>
          </p:cNvPr>
          <p:cNvSpPr txBox="1"/>
          <p:nvPr/>
        </p:nvSpPr>
        <p:spPr>
          <a:xfrm>
            <a:off x="2487550" y="3044370"/>
            <a:ext cx="759375" cy="16374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/>
            <a:r>
              <a:rPr lang="en-US" altLang="zh-CN" sz="900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Prompt</a:t>
            </a:r>
            <a:r>
              <a:rPr lang="zh-CN" altLang="en-US" sz="900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生成</a:t>
            </a:r>
            <a:endParaRPr lang="zh-CN" altLang="en-US" sz="879" dirty="0">
              <a:solidFill>
                <a:schemeClr val="bg1"/>
              </a:solidFill>
              <a:latin typeface="微软雅黑" panose="020B0503020204020204" charset="-122"/>
              <a:sym typeface="+mn-ea"/>
            </a:endParaRPr>
          </a:p>
        </p:txBody>
      </p:sp>
      <p:sp>
        <p:nvSpPr>
          <p:cNvPr id="364" name="圆角矩形 91">
            <a:extLst>
              <a:ext uri="{FF2B5EF4-FFF2-40B4-BE49-F238E27FC236}">
                <a16:creationId xmlns:a16="http://schemas.microsoft.com/office/drawing/2014/main" id="{9E8CF99A-9CF9-49E1-A83A-CC721A89E765}"/>
              </a:ext>
            </a:extLst>
          </p:cNvPr>
          <p:cNvSpPr/>
          <p:nvPr/>
        </p:nvSpPr>
        <p:spPr>
          <a:xfrm>
            <a:off x="1359681" y="3343107"/>
            <a:ext cx="885938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65" name="数字经济持续保持高位增长…">
            <a:extLst>
              <a:ext uri="{FF2B5EF4-FFF2-40B4-BE49-F238E27FC236}">
                <a16:creationId xmlns:a16="http://schemas.microsoft.com/office/drawing/2014/main" id="{AC6E5D2D-0924-42FE-AC4D-54C67C171222}"/>
              </a:ext>
            </a:extLst>
          </p:cNvPr>
          <p:cNvSpPr txBox="1"/>
          <p:nvPr/>
        </p:nvSpPr>
        <p:spPr>
          <a:xfrm>
            <a:off x="1422962" y="3389400"/>
            <a:ext cx="759375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/>
            <a:r>
              <a:rPr lang="zh-CN" altLang="en-US" sz="879" dirty="0">
                <a:solidFill>
                  <a:schemeClr val="bg1"/>
                </a:solidFill>
                <a:latin typeface="微软雅黑" panose="020B0503020204020204" charset="-122"/>
                <a:sym typeface="+mn-ea"/>
              </a:rPr>
              <a:t>领域提取</a:t>
            </a:r>
          </a:p>
        </p:txBody>
      </p:sp>
      <p:sp>
        <p:nvSpPr>
          <p:cNvPr id="368" name="文本框 367">
            <a:extLst>
              <a:ext uri="{FF2B5EF4-FFF2-40B4-BE49-F238E27FC236}">
                <a16:creationId xmlns:a16="http://schemas.microsoft.com/office/drawing/2014/main" id="{FE567D9D-46BB-42ED-BD18-FCE6AFC140CA}"/>
              </a:ext>
            </a:extLst>
          </p:cNvPr>
          <p:cNvSpPr txBox="1"/>
          <p:nvPr/>
        </p:nvSpPr>
        <p:spPr>
          <a:xfrm>
            <a:off x="2539679" y="4709647"/>
            <a:ext cx="402354" cy="135293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en-US" altLang="zh-CN" sz="879" dirty="0">
                <a:solidFill>
                  <a:schemeClr val="bg1"/>
                </a:solidFill>
              </a:rPr>
              <a:t>CVE</a:t>
            </a:r>
            <a:r>
              <a:rPr lang="zh-CN" altLang="en-US" sz="879" dirty="0">
                <a:solidFill>
                  <a:schemeClr val="bg1"/>
                </a:solidFill>
              </a:rPr>
              <a:t>扫描</a:t>
            </a:r>
          </a:p>
        </p:txBody>
      </p:sp>
      <p:sp>
        <p:nvSpPr>
          <p:cNvPr id="369" name="数字经济持续保持高位增长…">
            <a:extLst>
              <a:ext uri="{FF2B5EF4-FFF2-40B4-BE49-F238E27FC236}">
                <a16:creationId xmlns:a16="http://schemas.microsoft.com/office/drawing/2014/main" id="{798DEE6D-15E1-4EC6-90F2-F2E0901E696D}"/>
              </a:ext>
            </a:extLst>
          </p:cNvPr>
          <p:cNvSpPr txBox="1"/>
          <p:nvPr/>
        </p:nvSpPr>
        <p:spPr>
          <a:xfrm>
            <a:off x="1518018" y="4688990"/>
            <a:ext cx="506250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en-US" altLang="zh-CN" sz="879" b="1" dirty="0">
                <a:solidFill>
                  <a:schemeClr val="bg1"/>
                </a:solidFill>
              </a:rPr>
              <a:t>CVE</a:t>
            </a:r>
            <a:r>
              <a:rPr lang="zh-CN" altLang="en-US" sz="879" b="1" dirty="0">
                <a:solidFill>
                  <a:schemeClr val="bg1"/>
                </a:solidFill>
              </a:rPr>
              <a:t>巡检</a:t>
            </a:r>
            <a:endParaRPr lang="en-US" altLang="zh-CN" sz="879" b="1" dirty="0">
              <a:solidFill>
                <a:schemeClr val="bg1"/>
              </a:solidFill>
            </a:endParaRPr>
          </a:p>
        </p:txBody>
      </p:sp>
      <p:sp>
        <p:nvSpPr>
          <p:cNvPr id="370" name="文本框 369">
            <a:extLst>
              <a:ext uri="{FF2B5EF4-FFF2-40B4-BE49-F238E27FC236}">
                <a16:creationId xmlns:a16="http://schemas.microsoft.com/office/drawing/2014/main" id="{77D0A9C0-D336-43B3-8308-87710DCEACD2}"/>
              </a:ext>
            </a:extLst>
          </p:cNvPr>
          <p:cNvSpPr txBox="1"/>
          <p:nvPr/>
        </p:nvSpPr>
        <p:spPr>
          <a:xfrm>
            <a:off x="2513419" y="5457899"/>
            <a:ext cx="594083" cy="160540"/>
          </a:xfrm>
          <a:prstGeom prst="rect">
            <a:avLst/>
          </a:prstGeom>
          <a:ln w="3175">
            <a:miter lim="400000"/>
          </a:ln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2558542" hangingPunct="1">
              <a:defRPr sz="2500">
                <a:solidFill>
                  <a:srgbClr val="1C2D4E"/>
                </a:solidFill>
                <a:latin typeface="微软雅黑" panose="020B0503020204020204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  <a:sym typeface="+mn-ea"/>
              </a:rPr>
              <a:t>集群纳管</a:t>
            </a:r>
          </a:p>
        </p:txBody>
      </p:sp>
      <p:sp>
        <p:nvSpPr>
          <p:cNvPr id="371" name="数字经济持续保持高位增长…">
            <a:extLst>
              <a:ext uri="{FF2B5EF4-FFF2-40B4-BE49-F238E27FC236}">
                <a16:creationId xmlns:a16="http://schemas.microsoft.com/office/drawing/2014/main" id="{9C0B3425-ECB9-42DD-8D5B-F60BC9875F60}"/>
              </a:ext>
            </a:extLst>
          </p:cNvPr>
          <p:cNvSpPr txBox="1"/>
          <p:nvPr/>
        </p:nvSpPr>
        <p:spPr>
          <a:xfrm>
            <a:off x="1523000" y="5072966"/>
            <a:ext cx="506250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b="1" dirty="0">
                <a:solidFill>
                  <a:schemeClr val="bg1"/>
                </a:solidFill>
              </a:rPr>
              <a:t>配置溯源</a:t>
            </a:r>
            <a:endParaRPr lang="en-US" altLang="zh-CN" sz="879" b="1" dirty="0">
              <a:solidFill>
                <a:schemeClr val="bg1"/>
              </a:solidFill>
            </a:endParaRPr>
          </a:p>
        </p:txBody>
      </p:sp>
      <p:sp>
        <p:nvSpPr>
          <p:cNvPr id="372" name="圆角矩形 158">
            <a:extLst>
              <a:ext uri="{FF2B5EF4-FFF2-40B4-BE49-F238E27FC236}">
                <a16:creationId xmlns:a16="http://schemas.microsoft.com/office/drawing/2014/main" id="{C203986C-6A97-4D7C-AA61-7BB8014DC317}"/>
              </a:ext>
            </a:extLst>
          </p:cNvPr>
          <p:cNvSpPr/>
          <p:nvPr/>
        </p:nvSpPr>
        <p:spPr>
          <a:xfrm>
            <a:off x="1275538" y="4988704"/>
            <a:ext cx="4591407" cy="329063"/>
          </a:xfrm>
          <a:prstGeom prst="roundRect">
            <a:avLst>
              <a:gd name="adj" fmla="val 4387"/>
            </a:avLst>
          </a:prstGeom>
          <a:noFill/>
          <a:ln w="12700">
            <a:solidFill>
              <a:srgbClr val="021C7A">
                <a:alpha val="30112"/>
              </a:srgbClr>
            </a:solidFill>
            <a:prstDash val="solid"/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73" name="数字经济持续保持高位增长…">
            <a:extLst>
              <a:ext uri="{FF2B5EF4-FFF2-40B4-BE49-F238E27FC236}">
                <a16:creationId xmlns:a16="http://schemas.microsoft.com/office/drawing/2014/main" id="{8CCA8BCF-B6C3-471A-A514-3E383D58A6FC}"/>
              </a:ext>
            </a:extLst>
          </p:cNvPr>
          <p:cNvSpPr txBox="1"/>
          <p:nvPr/>
        </p:nvSpPr>
        <p:spPr>
          <a:xfrm>
            <a:off x="1523000" y="5458848"/>
            <a:ext cx="506250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b="1" dirty="0">
                <a:solidFill>
                  <a:schemeClr val="bg1"/>
                </a:solidFill>
              </a:rPr>
              <a:t>集群管理</a:t>
            </a:r>
          </a:p>
        </p:txBody>
      </p:sp>
      <p:sp>
        <p:nvSpPr>
          <p:cNvPr id="374" name="圆角矩形 173">
            <a:extLst>
              <a:ext uri="{FF2B5EF4-FFF2-40B4-BE49-F238E27FC236}">
                <a16:creationId xmlns:a16="http://schemas.microsoft.com/office/drawing/2014/main" id="{1B09C4AD-93C2-4479-9A07-D4B77AF1FA93}"/>
              </a:ext>
            </a:extLst>
          </p:cNvPr>
          <p:cNvSpPr/>
          <p:nvPr/>
        </p:nvSpPr>
        <p:spPr>
          <a:xfrm>
            <a:off x="1267702" y="5374587"/>
            <a:ext cx="4591407" cy="329063"/>
          </a:xfrm>
          <a:prstGeom prst="roundRect">
            <a:avLst>
              <a:gd name="adj" fmla="val 4387"/>
            </a:avLst>
          </a:prstGeom>
          <a:noFill/>
          <a:ln w="12700">
            <a:solidFill>
              <a:srgbClr val="021C7A">
                <a:alpha val="30112"/>
              </a:srgbClr>
            </a:solidFill>
            <a:prstDash val="solid"/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384" name="标题 1">
            <a:extLst>
              <a:ext uri="{FF2B5EF4-FFF2-40B4-BE49-F238E27FC236}">
                <a16:creationId xmlns:a16="http://schemas.microsoft.com/office/drawing/2014/main" id="{9B670515-D7B4-4FB2-93FD-556AABE181FF}"/>
              </a:ext>
            </a:extLst>
          </p:cNvPr>
          <p:cNvSpPr txBox="1">
            <a:spLocks/>
          </p:cNvSpPr>
          <p:nvPr/>
        </p:nvSpPr>
        <p:spPr bwMode="auto">
          <a:xfrm>
            <a:off x="569659" y="387509"/>
            <a:ext cx="10553304" cy="408561"/>
          </a:xfrm>
          <a:prstGeom prst="rect">
            <a:avLst/>
          </a:prstGeom>
          <a:ln w="3175">
            <a:miter lim="400000"/>
          </a:ln>
        </p:spPr>
        <p:txBody>
          <a:bodyPr lIns="7868" tIns="7868" rIns="7868" bIns="786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1141955">
              <a:lnSpc>
                <a:spcPct val="90000"/>
              </a:lnSpc>
              <a:defRPr sz="3000" b="1" spc="150">
                <a:solidFill>
                  <a:srgbClr val="FFFFFF"/>
                </a:solidFill>
              </a:defRPr>
            </a:lvl1pPr>
            <a:lvl2pPr marL="593662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597"/>
            </a:lvl2pPr>
            <a:lvl3pPr marL="1187323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337"/>
            </a:lvl3pPr>
            <a:lvl4pPr marL="1780986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4pPr>
            <a:lvl5pPr marL="2374648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5pPr>
            <a:lvl6pPr marL="2968309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6pPr>
            <a:lvl7pPr marL="3561971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7pPr>
            <a:lvl8pPr marL="4155634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8pPr>
            <a:lvl9pPr marL="4749295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9pPr>
          </a:lstStyle>
          <a:p>
            <a:r>
              <a:rPr lang="zh-CN" altLang="en-US" sz="2835" dirty="0">
                <a:solidFill>
                  <a:schemeClr val="bg1">
                    <a:lumMod val="95000"/>
                    <a:lumOff val="5000"/>
                  </a:schemeClr>
                </a:solidFill>
                <a:sym typeface="HarmonyHeiTi"/>
              </a:rPr>
              <a:t>自然语言交互运维</a:t>
            </a:r>
          </a:p>
        </p:txBody>
      </p:sp>
      <p:sp>
        <p:nvSpPr>
          <p:cNvPr id="83" name="副标题 2">
            <a:extLst>
              <a:ext uri="{FF2B5EF4-FFF2-40B4-BE49-F238E27FC236}">
                <a16:creationId xmlns:a16="http://schemas.microsoft.com/office/drawing/2014/main" id="{BA1B5AB0-34CD-473B-84F9-CE6EBFE80EB9}"/>
              </a:ext>
            </a:extLst>
          </p:cNvPr>
          <p:cNvSpPr txBox="1">
            <a:spLocks/>
          </p:cNvSpPr>
          <p:nvPr/>
        </p:nvSpPr>
        <p:spPr>
          <a:xfrm>
            <a:off x="325331" y="836451"/>
            <a:ext cx="11541337" cy="6813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758" b="1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+mn-lt"/>
                <a:ea typeface="Source Han Sans CN" charset="-122"/>
              </a:rPr>
              <a:t>运维助手，实现命令式维护操作</a:t>
            </a:r>
            <a:endParaRPr lang="en-US" altLang="zh-CN" sz="1758" b="1" dirty="0">
              <a:gradFill flip="none" rotWithShape="1">
                <a:gsLst>
                  <a:gs pos="0">
                    <a:srgbClr val="F8AE59"/>
                  </a:gs>
                  <a:gs pos="100000">
                    <a:srgbClr val="F69550"/>
                  </a:gs>
                </a:gsLst>
                <a:lin ang="3600000" scaled="0"/>
              </a:gradFill>
              <a:latin typeface="+mn-lt"/>
              <a:ea typeface="Source Han Sans CN" charset="-122"/>
            </a:endParaRPr>
          </a:p>
        </p:txBody>
      </p:sp>
      <p:sp>
        <p:nvSpPr>
          <p:cNvPr id="84" name="圆角矩形 45">
            <a:extLst>
              <a:ext uri="{FF2B5EF4-FFF2-40B4-BE49-F238E27FC236}">
                <a16:creationId xmlns:a16="http://schemas.microsoft.com/office/drawing/2014/main" id="{F99D672B-FD27-4BEC-8932-FBCC9A3FF37C}"/>
              </a:ext>
            </a:extLst>
          </p:cNvPr>
          <p:cNvSpPr/>
          <p:nvPr/>
        </p:nvSpPr>
        <p:spPr>
          <a:xfrm>
            <a:off x="3627592" y="3630197"/>
            <a:ext cx="1012500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35C18D9F-3E2A-4756-B2EA-7378B7326503}"/>
              </a:ext>
            </a:extLst>
          </p:cNvPr>
          <p:cNvSpPr txBox="1"/>
          <p:nvPr/>
        </p:nvSpPr>
        <p:spPr>
          <a:xfrm>
            <a:off x="3885933" y="3639510"/>
            <a:ext cx="538609" cy="183705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>
              <a:lnSpc>
                <a:spcPct val="200000"/>
              </a:lnSpc>
            </a:pPr>
            <a:r>
              <a:rPr lang="zh-CN" altLang="en-US" sz="703" dirty="0">
                <a:solidFill>
                  <a:schemeClr val="bg1"/>
                </a:solidFill>
                <a:latin typeface="微软雅黑" panose="020B0503020204020204" charset="-122"/>
              </a:rPr>
              <a:t>专家经验配置</a:t>
            </a:r>
            <a:endParaRPr lang="en-US" altLang="zh-CN" sz="703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94" name="圆角矩形 43">
            <a:extLst>
              <a:ext uri="{FF2B5EF4-FFF2-40B4-BE49-F238E27FC236}">
                <a16:creationId xmlns:a16="http://schemas.microsoft.com/office/drawing/2014/main" id="{C3777C61-393B-4404-9CF2-5F60C8DD1BD4}"/>
              </a:ext>
            </a:extLst>
          </p:cNvPr>
          <p:cNvSpPr/>
          <p:nvPr/>
        </p:nvSpPr>
        <p:spPr>
          <a:xfrm>
            <a:off x="4968402" y="2190122"/>
            <a:ext cx="1197353" cy="1959883"/>
          </a:xfrm>
          <a:prstGeom prst="roundRect">
            <a:avLst>
              <a:gd name="adj" fmla="val 4387"/>
            </a:avLst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95" name="圆角矩形 44">
            <a:extLst>
              <a:ext uri="{FF2B5EF4-FFF2-40B4-BE49-F238E27FC236}">
                <a16:creationId xmlns:a16="http://schemas.microsoft.com/office/drawing/2014/main" id="{EDBAC7BA-A295-4C77-8EE7-05ECE0CF3909}"/>
              </a:ext>
            </a:extLst>
          </p:cNvPr>
          <p:cNvSpPr/>
          <p:nvPr/>
        </p:nvSpPr>
        <p:spPr>
          <a:xfrm>
            <a:off x="5058873" y="2472548"/>
            <a:ext cx="1012500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96" name="圆角矩形 45">
            <a:extLst>
              <a:ext uri="{FF2B5EF4-FFF2-40B4-BE49-F238E27FC236}">
                <a16:creationId xmlns:a16="http://schemas.microsoft.com/office/drawing/2014/main" id="{E15FFE14-8CC9-4BA8-BCC6-97064C7FD1BA}"/>
              </a:ext>
            </a:extLst>
          </p:cNvPr>
          <p:cNvSpPr/>
          <p:nvPr/>
        </p:nvSpPr>
        <p:spPr>
          <a:xfrm>
            <a:off x="5060828" y="2800594"/>
            <a:ext cx="1012500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FCDDED09-D2B5-4FA7-AF17-5F8EC8E7AD09}"/>
              </a:ext>
            </a:extLst>
          </p:cNvPr>
          <p:cNvSpPr txBox="1"/>
          <p:nvPr/>
        </p:nvSpPr>
        <p:spPr>
          <a:xfrm>
            <a:off x="5071535" y="2273080"/>
            <a:ext cx="1001793" cy="160540"/>
          </a:xfrm>
          <a:prstGeom prst="rect">
            <a:avLst/>
          </a:prstGeom>
          <a:ln w="3175">
            <a:miter lim="400000"/>
          </a:ln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442786">
              <a:defRPr sz="3500" b="1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Source Han Sans CN" charset="-122"/>
                <a:ea typeface="Source Han Sans CN" charset="-122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</a:rPr>
              <a:t>鉴权中心</a:t>
            </a:r>
            <a:r>
              <a:rPr lang="en-US" altLang="zh-CN" sz="879" dirty="0" err="1">
                <a:solidFill>
                  <a:schemeClr val="bg1"/>
                </a:solidFill>
              </a:rPr>
              <a:t>authHub</a:t>
            </a:r>
            <a:endParaRPr lang="en-US" altLang="zh-CN" sz="879" dirty="0">
              <a:solidFill>
                <a:schemeClr val="bg1"/>
              </a:solidFill>
            </a:endParaRP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0B520AB9-28C0-42F6-9D76-DF8A9AB7EC44}"/>
              </a:ext>
            </a:extLst>
          </p:cNvPr>
          <p:cNvSpPr txBox="1"/>
          <p:nvPr/>
        </p:nvSpPr>
        <p:spPr>
          <a:xfrm>
            <a:off x="5388958" y="2472292"/>
            <a:ext cx="264496" cy="186077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>
              <a:lnSpc>
                <a:spcPct val="200000"/>
              </a:lnSpc>
            </a:pPr>
            <a:r>
              <a:rPr lang="en-US" altLang="zh-CN" sz="703" dirty="0">
                <a:solidFill>
                  <a:schemeClr val="bg1"/>
                </a:solidFill>
              </a:rPr>
              <a:t>oauth2</a:t>
            </a:r>
            <a:endParaRPr lang="zh-CN" altLang="en-US" sz="703" dirty="0">
              <a:solidFill>
                <a:schemeClr val="bg1"/>
              </a:solidFill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9C9EDDCD-75C8-4762-8E3A-4181B5C97251}"/>
              </a:ext>
            </a:extLst>
          </p:cNvPr>
          <p:cNvSpPr txBox="1"/>
          <p:nvPr/>
        </p:nvSpPr>
        <p:spPr>
          <a:xfrm>
            <a:off x="5388791" y="2797521"/>
            <a:ext cx="359073" cy="183705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>
              <a:lnSpc>
                <a:spcPct val="200000"/>
              </a:lnSpc>
            </a:pPr>
            <a:r>
              <a:rPr lang="zh-CN" altLang="en-US" sz="703" dirty="0">
                <a:solidFill>
                  <a:schemeClr val="bg1"/>
                </a:solidFill>
                <a:latin typeface="微软雅黑" panose="020B0503020204020204" charset="-122"/>
              </a:rPr>
              <a:t>应用管理</a:t>
            </a:r>
            <a:endParaRPr lang="en-US" altLang="zh-CN" sz="703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100" name="圆角矩形 45">
            <a:extLst>
              <a:ext uri="{FF2B5EF4-FFF2-40B4-BE49-F238E27FC236}">
                <a16:creationId xmlns:a16="http://schemas.microsoft.com/office/drawing/2014/main" id="{ACD5F2C8-4C07-4747-8F7F-5F1888BB83D8}"/>
              </a:ext>
            </a:extLst>
          </p:cNvPr>
          <p:cNvSpPr/>
          <p:nvPr/>
        </p:nvSpPr>
        <p:spPr>
          <a:xfrm>
            <a:off x="5056294" y="3124965"/>
            <a:ext cx="1012500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E720330F-2935-4811-BFB8-A4DA83960920}"/>
              </a:ext>
            </a:extLst>
          </p:cNvPr>
          <p:cNvSpPr txBox="1"/>
          <p:nvPr/>
        </p:nvSpPr>
        <p:spPr>
          <a:xfrm>
            <a:off x="5384257" y="3121892"/>
            <a:ext cx="359073" cy="183705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>
              <a:lnSpc>
                <a:spcPct val="200000"/>
              </a:lnSpc>
            </a:pPr>
            <a:r>
              <a:rPr lang="zh-CN" altLang="en-US" sz="703" dirty="0">
                <a:solidFill>
                  <a:schemeClr val="bg1"/>
                </a:solidFill>
                <a:latin typeface="微软雅黑" panose="020B0503020204020204" charset="-122"/>
              </a:rPr>
              <a:t>用户管理</a:t>
            </a:r>
            <a:endParaRPr lang="en-US" altLang="zh-CN" sz="703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102" name="圆角矩形 91">
            <a:extLst>
              <a:ext uri="{FF2B5EF4-FFF2-40B4-BE49-F238E27FC236}">
                <a16:creationId xmlns:a16="http://schemas.microsoft.com/office/drawing/2014/main" id="{4DA99844-B6F2-4861-9D9D-4BC1A8B60C96}"/>
              </a:ext>
            </a:extLst>
          </p:cNvPr>
          <p:cNvSpPr/>
          <p:nvPr/>
        </p:nvSpPr>
        <p:spPr>
          <a:xfrm>
            <a:off x="2420988" y="3343107"/>
            <a:ext cx="885938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103" name="数字经济持续保持高位增长…">
            <a:extLst>
              <a:ext uri="{FF2B5EF4-FFF2-40B4-BE49-F238E27FC236}">
                <a16:creationId xmlns:a16="http://schemas.microsoft.com/office/drawing/2014/main" id="{BEB6A14F-A3F6-476E-85EC-9661214CC58B}"/>
              </a:ext>
            </a:extLst>
          </p:cNvPr>
          <p:cNvSpPr txBox="1"/>
          <p:nvPr/>
        </p:nvSpPr>
        <p:spPr>
          <a:xfrm>
            <a:off x="2484269" y="3389400"/>
            <a:ext cx="759375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/>
            <a:r>
              <a:rPr lang="en-US" altLang="zh-CN" sz="879" dirty="0" err="1">
                <a:solidFill>
                  <a:schemeClr val="bg1"/>
                </a:solidFill>
                <a:latin typeface="微软雅黑" panose="020B0503020204020204" charset="-122"/>
                <a:sym typeface="+mn-ea"/>
              </a:rPr>
              <a:t>Aops</a:t>
            </a:r>
            <a:r>
              <a:rPr lang="zh-CN" altLang="en-US" sz="879" dirty="0">
                <a:solidFill>
                  <a:schemeClr val="bg1"/>
                </a:solidFill>
                <a:latin typeface="微软雅黑" panose="020B0503020204020204" charset="-122"/>
                <a:sym typeface="+mn-ea"/>
              </a:rPr>
              <a:t>功能调用</a:t>
            </a:r>
          </a:p>
        </p:txBody>
      </p:sp>
      <p:sp>
        <p:nvSpPr>
          <p:cNvPr id="104" name="圆角矩形 91">
            <a:extLst>
              <a:ext uri="{FF2B5EF4-FFF2-40B4-BE49-F238E27FC236}">
                <a16:creationId xmlns:a16="http://schemas.microsoft.com/office/drawing/2014/main" id="{844015F0-3247-4E3C-A7CB-0F48D7A8F38B}"/>
              </a:ext>
            </a:extLst>
          </p:cNvPr>
          <p:cNvSpPr/>
          <p:nvPr/>
        </p:nvSpPr>
        <p:spPr>
          <a:xfrm>
            <a:off x="1344526" y="3731363"/>
            <a:ext cx="885938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105" name="数字经济持续保持高位增长…">
            <a:extLst>
              <a:ext uri="{FF2B5EF4-FFF2-40B4-BE49-F238E27FC236}">
                <a16:creationId xmlns:a16="http://schemas.microsoft.com/office/drawing/2014/main" id="{33D41BFD-7A42-42FE-9136-8A6E2D898C1B}"/>
              </a:ext>
            </a:extLst>
          </p:cNvPr>
          <p:cNvSpPr txBox="1"/>
          <p:nvPr/>
        </p:nvSpPr>
        <p:spPr>
          <a:xfrm>
            <a:off x="1407807" y="3777656"/>
            <a:ext cx="759375" cy="16054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/>
            <a:r>
              <a:rPr lang="zh-CN" altLang="en-US" sz="879" dirty="0">
                <a:solidFill>
                  <a:schemeClr val="bg1"/>
                </a:solidFill>
                <a:latin typeface="微软雅黑" panose="020B0503020204020204" charset="-122"/>
                <a:sym typeface="+mn-ea"/>
              </a:rPr>
              <a:t>数据总结</a:t>
            </a:r>
          </a:p>
        </p:txBody>
      </p:sp>
      <p:sp>
        <p:nvSpPr>
          <p:cNvPr id="107" name="圆角矩形 45">
            <a:extLst>
              <a:ext uri="{FF2B5EF4-FFF2-40B4-BE49-F238E27FC236}">
                <a16:creationId xmlns:a16="http://schemas.microsoft.com/office/drawing/2014/main" id="{5F2623E0-35D6-4AFA-B46C-428588F91770}"/>
              </a:ext>
            </a:extLst>
          </p:cNvPr>
          <p:cNvSpPr/>
          <p:nvPr/>
        </p:nvSpPr>
        <p:spPr>
          <a:xfrm>
            <a:off x="5054405" y="3476761"/>
            <a:ext cx="1012500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40BA116F-40F6-4567-9BBE-4ECC20044AB0}"/>
              </a:ext>
            </a:extLst>
          </p:cNvPr>
          <p:cNvSpPr txBox="1"/>
          <p:nvPr/>
        </p:nvSpPr>
        <p:spPr>
          <a:xfrm>
            <a:off x="5382368" y="3473688"/>
            <a:ext cx="359073" cy="183705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pPr defTabSz="899583">
              <a:lnSpc>
                <a:spcPct val="200000"/>
              </a:lnSpc>
            </a:pPr>
            <a:r>
              <a:rPr lang="zh-CN" altLang="en-US" sz="703" dirty="0">
                <a:solidFill>
                  <a:schemeClr val="bg1"/>
                </a:solidFill>
                <a:latin typeface="微软雅黑" panose="020B0503020204020204" charset="-122"/>
              </a:rPr>
              <a:t>功能鉴权</a:t>
            </a:r>
            <a:endParaRPr lang="en-US" altLang="zh-CN" sz="703" dirty="0">
              <a:solidFill>
                <a:schemeClr val="bg1"/>
              </a:solidFill>
              <a:latin typeface="微软雅黑" panose="020B0503020204020204" charset="-122"/>
            </a:endParaRPr>
          </a:p>
        </p:txBody>
      </p:sp>
      <p:sp>
        <p:nvSpPr>
          <p:cNvPr id="110" name="副标题 2">
            <a:extLst>
              <a:ext uri="{FF2B5EF4-FFF2-40B4-BE49-F238E27FC236}">
                <a16:creationId xmlns:a16="http://schemas.microsoft.com/office/drawing/2014/main" id="{A8FA6C4E-3348-4C81-B5E0-370931C3768E}"/>
              </a:ext>
            </a:extLst>
          </p:cNvPr>
          <p:cNvSpPr txBox="1">
            <a:spLocks/>
          </p:cNvSpPr>
          <p:nvPr/>
        </p:nvSpPr>
        <p:spPr>
          <a:xfrm>
            <a:off x="6356834" y="1870560"/>
            <a:ext cx="5113868" cy="6813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梳理</a:t>
            </a:r>
            <a:r>
              <a:rPr lang="en-US" altLang="zh-CN" sz="1418" b="1" spc="142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cve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巡检和配置溯源等现有的业务场景，根据业务场景编排任务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flow</a:t>
            </a:r>
          </a:p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梳理任务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flow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中涉及的接口，整理成接口文档并附上详细的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description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供大模型分析理解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AEC9E74F-9E6E-4963-A37D-2BECD973F39E}"/>
              </a:ext>
            </a:extLst>
          </p:cNvPr>
          <p:cNvSpPr txBox="1"/>
          <p:nvPr/>
        </p:nvSpPr>
        <p:spPr>
          <a:xfrm>
            <a:off x="717223" y="4688990"/>
            <a:ext cx="369332" cy="5539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lvl="0" defTabSz="914478">
              <a:defRPr/>
            </a:pPr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功能层</a:t>
            </a:r>
            <a:endParaRPr kumimoji="0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CCC5BED3-7EBA-4CFD-AC09-C8882FC9ED42}"/>
              </a:ext>
            </a:extLst>
          </p:cNvPr>
          <p:cNvSpPr txBox="1"/>
          <p:nvPr/>
        </p:nvSpPr>
        <p:spPr>
          <a:xfrm>
            <a:off x="750680" y="1582332"/>
            <a:ext cx="369332" cy="5539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使用层</a:t>
            </a:r>
            <a:endParaRPr kumimoji="0" lang="zh-CN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AB8613EC-EB60-4B63-8238-1105490F34BF}"/>
              </a:ext>
            </a:extLst>
          </p:cNvPr>
          <p:cNvSpPr txBox="1"/>
          <p:nvPr/>
        </p:nvSpPr>
        <p:spPr>
          <a:xfrm>
            <a:off x="717223" y="3002106"/>
            <a:ext cx="369332" cy="553998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marL="0" marR="0" lvl="0" indent="0" algn="l" defTabSz="9144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处理层</a:t>
            </a: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5D70DD67-D0A7-4392-8B29-44F38638B040}"/>
              </a:ext>
            </a:extLst>
          </p:cNvPr>
          <p:cNvSpPr txBox="1"/>
          <p:nvPr/>
        </p:nvSpPr>
        <p:spPr>
          <a:xfrm>
            <a:off x="3192226" y="4293476"/>
            <a:ext cx="880049" cy="162352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en-US" altLang="zh-CN" sz="1055" b="1" dirty="0">
                <a:solidFill>
                  <a:schemeClr val="bg1"/>
                </a:solidFill>
              </a:rPr>
              <a:t>A-Ops</a:t>
            </a:r>
            <a:r>
              <a:rPr lang="zh-CN" altLang="en-US" sz="1055" b="1" dirty="0">
                <a:solidFill>
                  <a:schemeClr val="bg1"/>
                </a:solidFill>
              </a:rPr>
              <a:t>基础功能</a:t>
            </a:r>
          </a:p>
        </p:txBody>
      </p:sp>
      <p:sp>
        <p:nvSpPr>
          <p:cNvPr id="75" name="圆角矩形 162">
            <a:extLst>
              <a:ext uri="{FF2B5EF4-FFF2-40B4-BE49-F238E27FC236}">
                <a16:creationId xmlns:a16="http://schemas.microsoft.com/office/drawing/2014/main" id="{788CCFE6-A22C-4F08-9D68-4F22DE70AD4F}"/>
              </a:ext>
            </a:extLst>
          </p:cNvPr>
          <p:cNvSpPr/>
          <p:nvPr/>
        </p:nvSpPr>
        <p:spPr>
          <a:xfrm>
            <a:off x="3394270" y="5024578"/>
            <a:ext cx="1031423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A4437F4D-199A-47D3-89FC-9AD2963E07FB}"/>
              </a:ext>
            </a:extLst>
          </p:cNvPr>
          <p:cNvSpPr txBox="1"/>
          <p:nvPr/>
        </p:nvSpPr>
        <p:spPr>
          <a:xfrm>
            <a:off x="3549271" y="5071253"/>
            <a:ext cx="956500" cy="160540"/>
          </a:xfrm>
          <a:prstGeom prst="rect">
            <a:avLst/>
          </a:prstGeom>
          <a:ln w="3175">
            <a:miter lim="400000"/>
          </a:ln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2558542" hangingPunct="1">
              <a:defRPr sz="2500">
                <a:solidFill>
                  <a:srgbClr val="1C2D4E"/>
                </a:solidFill>
                <a:latin typeface="微软雅黑" panose="020B0503020204020204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</a:rPr>
              <a:t>配置异常感知</a:t>
            </a:r>
          </a:p>
        </p:txBody>
      </p:sp>
      <p:sp>
        <p:nvSpPr>
          <p:cNvPr id="77" name="圆角矩形 162">
            <a:extLst>
              <a:ext uri="{FF2B5EF4-FFF2-40B4-BE49-F238E27FC236}">
                <a16:creationId xmlns:a16="http://schemas.microsoft.com/office/drawing/2014/main" id="{A608A243-0398-4007-BE48-1563699EBA6E}"/>
              </a:ext>
            </a:extLst>
          </p:cNvPr>
          <p:cNvSpPr/>
          <p:nvPr/>
        </p:nvSpPr>
        <p:spPr>
          <a:xfrm>
            <a:off x="4574210" y="5024578"/>
            <a:ext cx="1076332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0ACD7A8C-EBD1-42A5-80A5-65C9A39EF402}"/>
              </a:ext>
            </a:extLst>
          </p:cNvPr>
          <p:cNvSpPr txBox="1"/>
          <p:nvPr/>
        </p:nvSpPr>
        <p:spPr>
          <a:xfrm>
            <a:off x="4754803" y="5065496"/>
            <a:ext cx="694080" cy="160540"/>
          </a:xfrm>
          <a:prstGeom prst="rect">
            <a:avLst/>
          </a:prstGeom>
          <a:ln w="3175">
            <a:miter lim="400000"/>
          </a:ln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2558542" hangingPunct="1">
              <a:defRPr sz="2500">
                <a:solidFill>
                  <a:srgbClr val="1C2D4E"/>
                </a:solidFill>
                <a:latin typeface="微软雅黑" panose="020B0503020204020204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</a:rPr>
              <a:t>配置异常追溯</a:t>
            </a:r>
          </a:p>
        </p:txBody>
      </p:sp>
      <p:sp>
        <p:nvSpPr>
          <p:cNvPr id="79" name="圆角矩形 156">
            <a:extLst>
              <a:ext uri="{FF2B5EF4-FFF2-40B4-BE49-F238E27FC236}">
                <a16:creationId xmlns:a16="http://schemas.microsoft.com/office/drawing/2014/main" id="{F9BE59BB-B4C4-4B42-B2A5-BC8608BBE0B8}"/>
              </a:ext>
            </a:extLst>
          </p:cNvPr>
          <p:cNvSpPr/>
          <p:nvPr/>
        </p:nvSpPr>
        <p:spPr>
          <a:xfrm>
            <a:off x="3399325" y="4641744"/>
            <a:ext cx="989013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03EE420A-14CF-4573-95D1-866F5AF28FCB}"/>
              </a:ext>
            </a:extLst>
          </p:cNvPr>
          <p:cNvSpPr txBox="1"/>
          <p:nvPr/>
        </p:nvSpPr>
        <p:spPr>
          <a:xfrm>
            <a:off x="3575613" y="4708694"/>
            <a:ext cx="673261" cy="135293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</a:rPr>
              <a:t>冷热补丁修复</a:t>
            </a:r>
          </a:p>
        </p:txBody>
      </p:sp>
      <p:sp>
        <p:nvSpPr>
          <p:cNvPr id="82" name="圆角矩形 156">
            <a:extLst>
              <a:ext uri="{FF2B5EF4-FFF2-40B4-BE49-F238E27FC236}">
                <a16:creationId xmlns:a16="http://schemas.microsoft.com/office/drawing/2014/main" id="{FAA25A9D-CEE1-49AA-9417-F9C0A452566E}"/>
              </a:ext>
            </a:extLst>
          </p:cNvPr>
          <p:cNvSpPr/>
          <p:nvPr/>
        </p:nvSpPr>
        <p:spPr>
          <a:xfrm>
            <a:off x="4559898" y="4645572"/>
            <a:ext cx="989013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DC745E5B-A6BF-4D5E-931D-28A37828393B}"/>
              </a:ext>
            </a:extLst>
          </p:cNvPr>
          <p:cNvSpPr txBox="1"/>
          <p:nvPr/>
        </p:nvSpPr>
        <p:spPr>
          <a:xfrm>
            <a:off x="4736186" y="4712522"/>
            <a:ext cx="448841" cy="135293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914400">
              <a:defRPr sz="2500">
                <a:solidFill>
                  <a:srgbClr val="1C2D4E"/>
                </a:solidFill>
                <a:latin typeface="Source Han Sans CN Regular"/>
                <a:ea typeface="Source Han Sans CN Regular"/>
                <a:cs typeface="Source Han Sans CN Regular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</a:rPr>
              <a:t>补丁回滚</a:t>
            </a:r>
          </a:p>
        </p:txBody>
      </p:sp>
      <p:sp>
        <p:nvSpPr>
          <p:cNvPr id="87" name="圆角矩形 170">
            <a:extLst>
              <a:ext uri="{FF2B5EF4-FFF2-40B4-BE49-F238E27FC236}">
                <a16:creationId xmlns:a16="http://schemas.microsoft.com/office/drawing/2014/main" id="{4B20E156-88FC-4BB6-9A53-9B838DA25A6E}"/>
              </a:ext>
            </a:extLst>
          </p:cNvPr>
          <p:cNvSpPr/>
          <p:nvPr/>
        </p:nvSpPr>
        <p:spPr>
          <a:xfrm>
            <a:off x="4578094" y="5414432"/>
            <a:ext cx="1026368" cy="253125"/>
          </a:xfrm>
          <a:prstGeom prst="roundRect">
            <a:avLst>
              <a:gd name="adj" fmla="val 4387"/>
            </a:avLst>
          </a:prstGeom>
          <a:solidFill>
            <a:srgbClr val="021C7A">
              <a:alpha val="9804"/>
            </a:srgbClr>
          </a:solidFill>
          <a:ln w="3175">
            <a:miter lim="400000"/>
          </a:ln>
        </p:spPr>
        <p:txBody>
          <a:bodyPr lIns="39309" tIns="39309" rIns="39309" bIns="39309" anchor="ctr"/>
          <a:lstStyle/>
          <a:p>
            <a:pPr defTabSz="666318"/>
            <a:endParaRPr lang="en-US" altLang="zh-CN" sz="422" dirty="0">
              <a:solidFill>
                <a:schemeClr val="bg1"/>
              </a:solidFill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2B0DFA0A-53E4-4A89-9562-F4275286CEC0}"/>
              </a:ext>
            </a:extLst>
          </p:cNvPr>
          <p:cNvSpPr txBox="1"/>
          <p:nvPr/>
        </p:nvSpPr>
        <p:spPr>
          <a:xfrm>
            <a:off x="4732055" y="5460725"/>
            <a:ext cx="717425" cy="160540"/>
          </a:xfrm>
          <a:prstGeom prst="rect">
            <a:avLst/>
          </a:prstGeom>
          <a:ln w="3175">
            <a:miter lim="400000"/>
          </a:ln>
        </p:spPr>
        <p:txBody>
          <a:bodyPr wrap="square" lIns="12501" tIns="12501" rIns="12501" bIns="12501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2558542" hangingPunct="1">
              <a:defRPr sz="2500">
                <a:solidFill>
                  <a:srgbClr val="1C2D4E"/>
                </a:solidFill>
                <a:latin typeface="微软雅黑" panose="020B0503020204020204" charset="-122"/>
                <a:ea typeface="Source Han Sans CN Regular"/>
                <a:cs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879" dirty="0">
                <a:solidFill>
                  <a:schemeClr val="bg1"/>
                </a:solidFill>
                <a:sym typeface="+mn-ea"/>
              </a:rPr>
              <a:t>集群信息汇总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38C15D7D-4C57-4438-880E-B51346027B9F}"/>
              </a:ext>
            </a:extLst>
          </p:cNvPr>
          <p:cNvSpPr txBox="1"/>
          <p:nvPr/>
        </p:nvSpPr>
        <p:spPr>
          <a:xfrm>
            <a:off x="7152204" y="2953425"/>
            <a:ext cx="1796967" cy="270523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4000" b="1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ea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1758" dirty="0"/>
              <a:t>业务</a:t>
            </a:r>
            <a:r>
              <a:rPr lang="en-US" altLang="zh-CN" sz="1758" dirty="0"/>
              <a:t>flow</a:t>
            </a:r>
            <a:r>
              <a:rPr lang="zh-CN" altLang="en-US" sz="1758" dirty="0"/>
              <a:t>模板注册</a:t>
            </a:r>
          </a:p>
        </p:txBody>
      </p:sp>
      <p:sp>
        <p:nvSpPr>
          <p:cNvPr id="90" name="副标题 2">
            <a:extLst>
              <a:ext uri="{FF2B5EF4-FFF2-40B4-BE49-F238E27FC236}">
                <a16:creationId xmlns:a16="http://schemas.microsoft.com/office/drawing/2014/main" id="{61EBD7DA-7D2D-49A8-9892-890D52C6C1D6}"/>
              </a:ext>
            </a:extLst>
          </p:cNvPr>
          <p:cNvSpPr txBox="1">
            <a:spLocks/>
          </p:cNvSpPr>
          <p:nvPr/>
        </p:nvSpPr>
        <p:spPr>
          <a:xfrm>
            <a:off x="6360909" y="3280648"/>
            <a:ext cx="5113868" cy="6813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将梳理的业务任务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flow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编写模板注册至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openEuler Copilot System </a:t>
            </a:r>
            <a:r>
              <a:rPr lang="en-US" altLang="zh-CN" sz="1418" b="1" spc="142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sysAgent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模块，一个任务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flow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由一个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flow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模板定义任务的执行流程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丰富描述使语义识别和调用接口生成更加准确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F149A934-3C95-402B-B1EB-AF140D2F2264}"/>
              </a:ext>
            </a:extLst>
          </p:cNvPr>
          <p:cNvSpPr txBox="1"/>
          <p:nvPr/>
        </p:nvSpPr>
        <p:spPr>
          <a:xfrm>
            <a:off x="7193559" y="4577292"/>
            <a:ext cx="1356140" cy="270523"/>
          </a:xfrm>
          <a:prstGeom prst="rect">
            <a:avLst/>
          </a:prstGeom>
          <a:ln w="3175">
            <a:miter lim="400000"/>
          </a:ln>
        </p:spPr>
        <p:txBody>
          <a:bodyPr wrap="none" lIns="0" tIns="0" rIns="0" bIns="0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>
              <a:defRPr sz="4000" b="1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ea typeface="Source Han Sans CN" charset="-122"/>
              </a:defRPr>
            </a:lvl1pPr>
            <a:lvl2pPr lvl="1" indent="0" defTabSz="325120">
              <a:defRPr sz="5000" b="1">
                <a:solidFill>
                  <a:srgbClr val="1C2D4E"/>
                </a:solidFill>
                <a:latin typeface="Source Han Sans CN" charset="-122"/>
                <a:ea typeface="Source Han Sans CN" charset="-122"/>
                <a:cs typeface="Source Han Sans CN" charset="-122"/>
              </a:defRPr>
            </a:lvl2pPr>
          </a:lstStyle>
          <a:p>
            <a:r>
              <a:rPr lang="zh-CN" altLang="en-US" sz="1758" dirty="0"/>
              <a:t>用户鉴权统一</a:t>
            </a:r>
          </a:p>
        </p:txBody>
      </p:sp>
      <p:sp>
        <p:nvSpPr>
          <p:cNvPr id="92" name="副标题 2">
            <a:extLst>
              <a:ext uri="{FF2B5EF4-FFF2-40B4-BE49-F238E27FC236}">
                <a16:creationId xmlns:a16="http://schemas.microsoft.com/office/drawing/2014/main" id="{7F567388-8F7C-47D3-9AD2-EA8B2E235CE4}"/>
              </a:ext>
            </a:extLst>
          </p:cNvPr>
          <p:cNvSpPr txBox="1">
            <a:spLocks/>
          </p:cNvSpPr>
          <p:nvPr/>
        </p:nvSpPr>
        <p:spPr>
          <a:xfrm>
            <a:off x="6402264" y="4904515"/>
            <a:ext cx="5113868" cy="6813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服务间统一用户鉴权，基于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oauth2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协议新增用户鉴权中心 </a:t>
            </a:r>
            <a:r>
              <a:rPr lang="en-US" altLang="zh-CN" sz="1418" b="1" spc="142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authHub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，实现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A-Ops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和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openEuler Copilot System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的用户统一管理和服务间的接口鉴权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19245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标题 1">
            <a:extLst>
              <a:ext uri="{FF2B5EF4-FFF2-40B4-BE49-F238E27FC236}">
                <a16:creationId xmlns:a16="http://schemas.microsoft.com/office/drawing/2014/main" id="{9B670515-D7B4-4FB2-93FD-556AABE181FF}"/>
              </a:ext>
            </a:extLst>
          </p:cNvPr>
          <p:cNvSpPr txBox="1">
            <a:spLocks/>
          </p:cNvSpPr>
          <p:nvPr/>
        </p:nvSpPr>
        <p:spPr bwMode="auto">
          <a:xfrm>
            <a:off x="569659" y="387509"/>
            <a:ext cx="10553304" cy="408561"/>
          </a:xfrm>
          <a:prstGeom prst="rect">
            <a:avLst/>
          </a:prstGeom>
          <a:ln w="3175">
            <a:miter lim="400000"/>
          </a:ln>
        </p:spPr>
        <p:txBody>
          <a:bodyPr lIns="7868" tIns="7868" rIns="7868" bIns="786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1141955">
              <a:lnSpc>
                <a:spcPct val="90000"/>
              </a:lnSpc>
              <a:defRPr sz="3000" b="1" spc="150">
                <a:solidFill>
                  <a:srgbClr val="FFFFFF"/>
                </a:solidFill>
              </a:defRPr>
            </a:lvl1pPr>
            <a:lvl2pPr marL="593662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597"/>
            </a:lvl2pPr>
            <a:lvl3pPr marL="1187323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337"/>
            </a:lvl3pPr>
            <a:lvl4pPr marL="1780986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4pPr>
            <a:lvl5pPr marL="2374648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5pPr>
            <a:lvl6pPr marL="2968309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6pPr>
            <a:lvl7pPr marL="3561971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7pPr>
            <a:lvl8pPr marL="4155634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8pPr>
            <a:lvl9pPr marL="4749295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9pPr>
          </a:lstStyle>
          <a:p>
            <a:r>
              <a:rPr lang="zh-CN" altLang="en-US" sz="2835" dirty="0">
                <a:solidFill>
                  <a:schemeClr val="bg1">
                    <a:lumMod val="95000"/>
                    <a:lumOff val="5000"/>
                  </a:schemeClr>
                </a:solidFill>
                <a:sym typeface="HarmonyHeiTi"/>
              </a:rPr>
              <a:t>智能推荐</a:t>
            </a:r>
          </a:p>
        </p:txBody>
      </p:sp>
      <p:sp>
        <p:nvSpPr>
          <p:cNvPr id="83" name="副标题 2">
            <a:extLst>
              <a:ext uri="{FF2B5EF4-FFF2-40B4-BE49-F238E27FC236}">
                <a16:creationId xmlns:a16="http://schemas.microsoft.com/office/drawing/2014/main" id="{BA1B5AB0-34CD-473B-84F9-CE6EBFE80EB9}"/>
              </a:ext>
            </a:extLst>
          </p:cNvPr>
          <p:cNvSpPr txBox="1">
            <a:spLocks/>
          </p:cNvSpPr>
          <p:nvPr/>
        </p:nvSpPr>
        <p:spPr>
          <a:xfrm>
            <a:off x="4690324" y="852315"/>
            <a:ext cx="7152376" cy="6813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758" b="1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+mn-lt"/>
                <a:ea typeface="Source Han Sans CN" charset="-122"/>
              </a:rPr>
              <a:t>           </a:t>
            </a:r>
            <a:r>
              <a:rPr lang="zh-CN" altLang="en-US" sz="1758" b="1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+mn-lt"/>
                <a:ea typeface="Source Han Sans CN" charset="-122"/>
              </a:rPr>
              <a:t>智能分析</a:t>
            </a:r>
            <a:endParaRPr lang="en-US" altLang="zh-CN" sz="1758" b="1" dirty="0">
              <a:gradFill flip="none" rotWithShape="1">
                <a:gsLst>
                  <a:gs pos="0">
                    <a:srgbClr val="F8AE59"/>
                  </a:gs>
                  <a:gs pos="100000">
                    <a:srgbClr val="F69550"/>
                  </a:gs>
                </a:gsLst>
                <a:lin ang="3600000" scaled="0"/>
              </a:gradFill>
              <a:latin typeface="+mn-lt"/>
              <a:ea typeface="Source Han Sans CN" charset="-122"/>
            </a:endParaRPr>
          </a:p>
          <a:p>
            <a:pPr lvl="1"/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A-Ops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实时监控集群数据，异常主动感知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1A05AFA-82A0-4EC1-AF4A-B9F7A97ACE82}"/>
              </a:ext>
            </a:extLst>
          </p:cNvPr>
          <p:cNvPicPr>
            <a:picLocks noChangeAspect="1"/>
          </p:cNvPicPr>
          <p:nvPr/>
        </p:nvPicPr>
        <p:blipFill rotWithShape="1">
          <a:blip r:embed="rId22"/>
          <a:srcRect r="33001"/>
          <a:stretch/>
        </p:blipFill>
        <p:spPr>
          <a:xfrm>
            <a:off x="935537" y="1248416"/>
            <a:ext cx="3241758" cy="124545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F68C0A6-D071-40A5-9E42-7151828A4856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934083" y="2552501"/>
            <a:ext cx="2254911" cy="4102601"/>
          </a:xfrm>
          <a:prstGeom prst="rect">
            <a:avLst/>
          </a:prstGeom>
        </p:spPr>
      </p:pic>
      <p:sp>
        <p:nvSpPr>
          <p:cNvPr id="6" name="副标题 2">
            <a:extLst>
              <a:ext uri="{FF2B5EF4-FFF2-40B4-BE49-F238E27FC236}">
                <a16:creationId xmlns:a16="http://schemas.microsoft.com/office/drawing/2014/main" id="{6A0DE886-6A2A-48E5-81BA-AB50E680196E}"/>
              </a:ext>
            </a:extLst>
          </p:cNvPr>
          <p:cNvSpPr txBox="1">
            <a:spLocks/>
          </p:cNvSpPr>
          <p:nvPr/>
        </p:nvSpPr>
        <p:spPr>
          <a:xfrm>
            <a:off x="325331" y="836451"/>
            <a:ext cx="11541337" cy="6813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758" b="1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+mn-lt"/>
                <a:ea typeface="Source Han Sans CN" charset="-122"/>
              </a:rPr>
              <a:t>智能分析，自动推荐</a:t>
            </a:r>
            <a:endParaRPr lang="en-US" altLang="zh-CN" sz="1758" b="1" dirty="0">
              <a:gradFill flip="none" rotWithShape="1">
                <a:gsLst>
                  <a:gs pos="0">
                    <a:srgbClr val="F8AE59"/>
                  </a:gs>
                  <a:gs pos="100000">
                    <a:srgbClr val="F69550"/>
                  </a:gs>
                </a:gsLst>
                <a:lin ang="3600000" scaled="0"/>
              </a:gradFill>
              <a:latin typeface="+mn-lt"/>
              <a:ea typeface="Source Han Sans CN" charset="-122"/>
            </a:endParaRPr>
          </a:p>
        </p:txBody>
      </p:sp>
      <p:sp>
        <p:nvSpPr>
          <p:cNvPr id="9" name="副标题 2">
            <a:extLst>
              <a:ext uri="{FF2B5EF4-FFF2-40B4-BE49-F238E27FC236}">
                <a16:creationId xmlns:a16="http://schemas.microsoft.com/office/drawing/2014/main" id="{5A49431E-0D17-46FB-B3FE-A90CE1B8E10D}"/>
              </a:ext>
            </a:extLst>
          </p:cNvPr>
          <p:cNvSpPr txBox="1">
            <a:spLocks/>
          </p:cNvSpPr>
          <p:nvPr/>
        </p:nvSpPr>
        <p:spPr>
          <a:xfrm>
            <a:off x="4682163" y="1483948"/>
            <a:ext cx="6010534" cy="6813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758" b="1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+mn-lt"/>
                <a:ea typeface="Source Han Sans CN" charset="-122"/>
              </a:rPr>
              <a:t>           </a:t>
            </a:r>
            <a:r>
              <a:rPr lang="zh-CN" altLang="en-US" sz="1758" b="1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+mn-lt"/>
                <a:ea typeface="Source Han Sans CN" charset="-122"/>
              </a:rPr>
              <a:t>自动推荐</a:t>
            </a:r>
            <a:endParaRPr lang="en-US" altLang="zh-CN" sz="1758" b="1" dirty="0">
              <a:gradFill flip="none" rotWithShape="1">
                <a:gsLst>
                  <a:gs pos="0">
                    <a:srgbClr val="F8AE59"/>
                  </a:gs>
                  <a:gs pos="100000">
                    <a:srgbClr val="F69550"/>
                  </a:gs>
                </a:gsLst>
                <a:lin ang="3600000" scaled="0"/>
              </a:gradFill>
              <a:latin typeface="+mn-lt"/>
              <a:ea typeface="Source Han Sans CN" charset="-122"/>
            </a:endParaRPr>
          </a:p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根据运维经验和现有文档，结合大模型能力提供推荐操作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任务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flow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执行后根据当前任务给出推荐操作，通过对话实现“人”</a:t>
            </a:r>
            <a:r>
              <a:rPr lang="en-US" altLang="zh-CN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-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人操作，协助运维人员处理问题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通过历史案例和专家经验，结合大模型能力提高推荐的相关性和准确性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96" name="矩形 195">
            <a:extLst>
              <a:ext uri="{FF2B5EF4-FFF2-40B4-BE49-F238E27FC236}">
                <a16:creationId xmlns:a16="http://schemas.microsoft.com/office/drawing/2014/main" id="{D2BDF031-774A-48B7-9F5A-4AB099BA98E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495988" y="4724567"/>
            <a:ext cx="3517489" cy="1162197"/>
          </a:xfrm>
          <a:prstGeom prst="rect">
            <a:avLst/>
          </a:prstGeom>
          <a:noFill/>
          <a:ln w="12700" cap="flat" cmpd="sng" algn="ctr">
            <a:solidFill>
              <a:srgbClr val="6F88B2"/>
            </a:solidFill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rtlCol="0" anchor="ctr"/>
          <a:lstStyle/>
          <a:p>
            <a:pPr algn="ctr" defTabSz="321503">
              <a:defRPr/>
            </a:pPr>
            <a:endParaRPr lang="zh-CN" altLang="en-US" sz="600" b="1" kern="0" dirty="0">
              <a:solidFill>
                <a:srgbClr val="00206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97" name="文本框 196">
            <a:extLst>
              <a:ext uri="{FF2B5EF4-FFF2-40B4-BE49-F238E27FC236}">
                <a16:creationId xmlns:a16="http://schemas.microsoft.com/office/drawing/2014/main" id="{52C29F85-F66D-4D66-9C15-653D2409877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6756426" y="4747527"/>
            <a:ext cx="989941" cy="246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业务</a:t>
            </a:r>
            <a:r>
              <a:rPr lang="en-US" altLang="zh-CN" sz="10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flow</a:t>
            </a:r>
            <a:endParaRPr lang="zh-CN" altLang="en-US" sz="10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08" name="圆角矩形 17">
            <a:extLst>
              <a:ext uri="{FF2B5EF4-FFF2-40B4-BE49-F238E27FC236}">
                <a16:creationId xmlns:a16="http://schemas.microsoft.com/office/drawing/2014/main" id="{BA30516E-F2F8-44F3-B7F6-34477636CF2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5647911" y="5094735"/>
            <a:ext cx="859255" cy="686412"/>
          </a:xfrm>
          <a:prstGeom prst="roundRect">
            <a:avLst>
              <a:gd name="adj" fmla="val 0"/>
            </a:avLst>
          </a:prstGeom>
          <a:solidFill>
            <a:srgbClr val="4472C4"/>
          </a:solidFill>
          <a:ln>
            <a:solidFill>
              <a:srgbClr val="6F88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2961" rIns="0" bIns="2961" anchor="ctr" anchorCtr="0">
            <a:noAutofit/>
          </a:bodyPr>
          <a:lstStyle/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en-US" altLang="zh-CN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en-US" altLang="zh-CN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en-US" altLang="zh-CN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r>
              <a:rPr lang="en-US" altLang="zh-CN" sz="1000" b="1" kern="0" dirty="0">
                <a:solidFill>
                  <a:schemeClr val="tx1"/>
                </a:solidFill>
                <a:latin typeface="微软雅黑" charset="-122"/>
                <a:ea typeface="微软雅黑" charset="-122"/>
              </a:rPr>
              <a:t>flow1</a:t>
            </a:r>
            <a:endParaRPr lang="zh-CN" altLang="en-US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09" name="矩形 208">
            <a:extLst>
              <a:ext uri="{FF2B5EF4-FFF2-40B4-BE49-F238E27FC236}">
                <a16:creationId xmlns:a16="http://schemas.microsoft.com/office/drawing/2014/main" id="{1C2CD069-8363-42DA-93C6-6A723DD7E067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5740733" y="5582897"/>
            <a:ext cx="658807" cy="147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Flow</a:t>
            </a:r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描述</a:t>
            </a:r>
          </a:p>
        </p:txBody>
      </p:sp>
      <p:sp>
        <p:nvSpPr>
          <p:cNvPr id="210" name="矩形 209">
            <a:extLst>
              <a:ext uri="{FF2B5EF4-FFF2-40B4-BE49-F238E27FC236}">
                <a16:creationId xmlns:a16="http://schemas.microsoft.com/office/drawing/2014/main" id="{C0358008-6D94-4324-A219-9AAB3F03D92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5740733" y="5363208"/>
            <a:ext cx="658807" cy="147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相关操作</a:t>
            </a:r>
          </a:p>
        </p:txBody>
      </p:sp>
      <p:sp>
        <p:nvSpPr>
          <p:cNvPr id="186" name="圆角矩形 17">
            <a:extLst>
              <a:ext uri="{FF2B5EF4-FFF2-40B4-BE49-F238E27FC236}">
                <a16:creationId xmlns:a16="http://schemas.microsoft.com/office/drawing/2014/main" id="{E8D88578-31F1-4B2E-AEB7-1D7592AE8234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6838061" y="3595448"/>
            <a:ext cx="2242115" cy="565847"/>
          </a:xfrm>
          <a:prstGeom prst="roundRect">
            <a:avLst>
              <a:gd name="adj" fmla="val 0"/>
            </a:avLst>
          </a:prstGeom>
          <a:solidFill>
            <a:srgbClr val="4472C4"/>
          </a:solidFill>
          <a:ln>
            <a:solidFill>
              <a:srgbClr val="6F88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5921" tIns="2961" rIns="5921" bIns="2961" anchor="ctr" anchorCtr="0">
            <a:noAutofit/>
          </a:bodyPr>
          <a:lstStyle/>
          <a:p>
            <a:pPr algn="ctr" defTabSz="321280"/>
            <a:endParaRPr lang="en-US" altLang="zh-CN" sz="10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r>
              <a:rPr lang="zh-CN" altLang="en-US" sz="1000" b="1" kern="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智能推荐</a:t>
            </a:r>
            <a:endParaRPr lang="zh-CN" altLang="en-US" sz="105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105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105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105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87" name="矩形 186">
            <a:extLst>
              <a:ext uri="{FF2B5EF4-FFF2-40B4-BE49-F238E27FC236}">
                <a16:creationId xmlns:a16="http://schemas.microsoft.com/office/drawing/2014/main" id="{1C042164-2271-4BB5-AB6F-5F8BE6D9F5C9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6918288" y="3901639"/>
            <a:ext cx="665728" cy="1886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高关联</a:t>
            </a: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572BBB77-FA6F-4E8A-9CE3-F901D7F38562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8379382" y="3896746"/>
            <a:ext cx="665728" cy="1886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可执行</a:t>
            </a:r>
          </a:p>
        </p:txBody>
      </p:sp>
      <p:sp>
        <p:nvSpPr>
          <p:cNvPr id="191" name="矩形 190">
            <a:extLst>
              <a:ext uri="{FF2B5EF4-FFF2-40B4-BE49-F238E27FC236}">
                <a16:creationId xmlns:a16="http://schemas.microsoft.com/office/drawing/2014/main" id="{AFFF6962-3C8D-4A51-97DA-C676AFCB6E1E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7648835" y="3896746"/>
            <a:ext cx="665728" cy="1886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实时推荐</a:t>
            </a:r>
          </a:p>
        </p:txBody>
      </p:sp>
      <p:sp>
        <p:nvSpPr>
          <p:cNvPr id="249" name="圆角矩形 17">
            <a:extLst>
              <a:ext uri="{FF2B5EF4-FFF2-40B4-BE49-F238E27FC236}">
                <a16:creationId xmlns:a16="http://schemas.microsoft.com/office/drawing/2014/main" id="{7E123EAA-A323-4544-B53F-8A211428F50B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6679128" y="5083197"/>
            <a:ext cx="859255" cy="686412"/>
          </a:xfrm>
          <a:prstGeom prst="roundRect">
            <a:avLst>
              <a:gd name="adj" fmla="val 0"/>
            </a:avLst>
          </a:prstGeom>
          <a:solidFill>
            <a:srgbClr val="4472C4"/>
          </a:solidFill>
          <a:ln>
            <a:solidFill>
              <a:srgbClr val="6F88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2961" rIns="0" bIns="2961" anchor="ctr" anchorCtr="0">
            <a:noAutofit/>
          </a:bodyPr>
          <a:lstStyle/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en-US" altLang="zh-CN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en-US" altLang="zh-CN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en-US" altLang="zh-CN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r>
              <a:rPr lang="en-US" altLang="zh-CN" sz="1000" b="1" kern="0" dirty="0">
                <a:solidFill>
                  <a:schemeClr val="tx1"/>
                </a:solidFill>
                <a:latin typeface="微软雅黑" charset="-122"/>
                <a:ea typeface="微软雅黑" charset="-122"/>
              </a:rPr>
              <a:t>flow3</a:t>
            </a:r>
            <a:endParaRPr lang="zh-CN" altLang="en-US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50" name="矩形 249">
            <a:extLst>
              <a:ext uri="{FF2B5EF4-FFF2-40B4-BE49-F238E27FC236}">
                <a16:creationId xmlns:a16="http://schemas.microsoft.com/office/drawing/2014/main" id="{90429FDD-54BF-4980-B2F7-9F7625D0A980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771950" y="5571359"/>
            <a:ext cx="658807" cy="147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Flow</a:t>
            </a:r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描述</a:t>
            </a:r>
          </a:p>
        </p:txBody>
      </p:sp>
      <p:sp>
        <p:nvSpPr>
          <p:cNvPr id="251" name="矩形 250">
            <a:extLst>
              <a:ext uri="{FF2B5EF4-FFF2-40B4-BE49-F238E27FC236}">
                <a16:creationId xmlns:a16="http://schemas.microsoft.com/office/drawing/2014/main" id="{A662AA19-E31E-42C2-B38D-084FE51160FA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6771950" y="5351670"/>
            <a:ext cx="658807" cy="147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相关操作</a:t>
            </a:r>
          </a:p>
        </p:txBody>
      </p:sp>
      <p:sp>
        <p:nvSpPr>
          <p:cNvPr id="252" name="圆角矩形 17">
            <a:extLst>
              <a:ext uri="{FF2B5EF4-FFF2-40B4-BE49-F238E27FC236}">
                <a16:creationId xmlns:a16="http://schemas.microsoft.com/office/drawing/2014/main" id="{347B3CD7-02E0-41B6-B102-EF7E7E90F45D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8004214" y="5078513"/>
            <a:ext cx="859255" cy="686412"/>
          </a:xfrm>
          <a:prstGeom prst="roundRect">
            <a:avLst>
              <a:gd name="adj" fmla="val 0"/>
            </a:avLst>
          </a:prstGeom>
          <a:solidFill>
            <a:srgbClr val="4472C4"/>
          </a:solidFill>
          <a:ln>
            <a:solidFill>
              <a:srgbClr val="6F88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2961" rIns="0" bIns="2961" anchor="ctr" anchorCtr="0">
            <a:noAutofit/>
          </a:bodyPr>
          <a:lstStyle/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en-US" altLang="zh-CN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en-US" altLang="zh-CN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en-US" altLang="zh-CN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r>
              <a:rPr lang="en-US" altLang="zh-CN" sz="1000" b="1" kern="0" dirty="0">
                <a:solidFill>
                  <a:schemeClr val="tx1"/>
                </a:solidFill>
                <a:latin typeface="微软雅黑" charset="-122"/>
                <a:ea typeface="微软雅黑" charset="-122"/>
              </a:rPr>
              <a:t>flow3</a:t>
            </a:r>
            <a:endParaRPr lang="zh-CN" altLang="en-US" sz="1000" b="1" kern="0" dirty="0">
              <a:solidFill>
                <a:schemeClr val="tx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53" name="矩形 252">
            <a:extLst>
              <a:ext uri="{FF2B5EF4-FFF2-40B4-BE49-F238E27FC236}">
                <a16:creationId xmlns:a16="http://schemas.microsoft.com/office/drawing/2014/main" id="{A55D4D53-E927-4A66-9BBE-F269B6D45649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8097036" y="5566675"/>
            <a:ext cx="658807" cy="147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Flow</a:t>
            </a:r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描述</a:t>
            </a:r>
          </a:p>
        </p:txBody>
      </p:sp>
      <p:sp>
        <p:nvSpPr>
          <p:cNvPr id="254" name="矩形 253">
            <a:extLst>
              <a:ext uri="{FF2B5EF4-FFF2-40B4-BE49-F238E27FC236}">
                <a16:creationId xmlns:a16="http://schemas.microsoft.com/office/drawing/2014/main" id="{C6E3B9BC-E803-4EA8-9DA1-A68E835E85A2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8097036" y="5346986"/>
            <a:ext cx="658807" cy="147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相关操作</a:t>
            </a:r>
          </a:p>
        </p:txBody>
      </p:sp>
      <p:sp>
        <p:nvSpPr>
          <p:cNvPr id="255" name="矩形 254">
            <a:extLst>
              <a:ext uri="{FF2B5EF4-FFF2-40B4-BE49-F238E27FC236}">
                <a16:creationId xmlns:a16="http://schemas.microsoft.com/office/drawing/2014/main" id="{25FAE342-D826-4ACA-B739-CD9F0E82B1A4}"/>
              </a:ext>
            </a:extLst>
          </p:cNvPr>
          <p:cNvSpPr/>
          <p:nvPr/>
        </p:nvSpPr>
        <p:spPr>
          <a:xfrm>
            <a:off x="7458975" y="5219629"/>
            <a:ext cx="642003" cy="3086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321503">
              <a:defRPr/>
            </a:pPr>
            <a:r>
              <a:rPr lang="en-US" altLang="zh-CN" sz="1406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zh-CN" altLang="en-US" sz="1406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58" name="圆角矩形 17">
            <a:extLst>
              <a:ext uri="{FF2B5EF4-FFF2-40B4-BE49-F238E27FC236}">
                <a16:creationId xmlns:a16="http://schemas.microsoft.com/office/drawing/2014/main" id="{5C25342C-8378-4E64-BF9D-7526CC0D87F4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9337362" y="5194997"/>
            <a:ext cx="859255" cy="488476"/>
          </a:xfrm>
          <a:prstGeom prst="roundRect">
            <a:avLst>
              <a:gd name="adj" fmla="val 0"/>
            </a:avLst>
          </a:prstGeom>
          <a:solidFill>
            <a:srgbClr val="4472C4"/>
          </a:solidFill>
          <a:ln>
            <a:solidFill>
              <a:srgbClr val="6F88B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2961" rIns="0" bIns="2961" anchor="ctr" anchorCtr="0">
            <a:noAutofit/>
          </a:bodyPr>
          <a:lstStyle/>
          <a:p>
            <a:pPr algn="ctr" defTabSz="321280"/>
            <a:endParaRPr lang="zh-CN" altLang="en-US" sz="600" b="1" kern="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59" name="矩形 258">
            <a:extLst>
              <a:ext uri="{FF2B5EF4-FFF2-40B4-BE49-F238E27FC236}">
                <a16:creationId xmlns:a16="http://schemas.microsoft.com/office/drawing/2014/main" id="{E51FFF31-47E8-4CFB-9DB7-56B629628315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9430184" y="5485223"/>
            <a:ext cx="658807" cy="147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运维经验</a:t>
            </a:r>
          </a:p>
        </p:txBody>
      </p:sp>
      <p:sp>
        <p:nvSpPr>
          <p:cNvPr id="260" name="矩形 259">
            <a:extLst>
              <a:ext uri="{FF2B5EF4-FFF2-40B4-BE49-F238E27FC236}">
                <a16:creationId xmlns:a16="http://schemas.microsoft.com/office/drawing/2014/main" id="{EE3D9671-8BFE-466F-94F1-2DC3071F7D37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9430184" y="5265534"/>
            <a:ext cx="658807" cy="1470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8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历史案例</a:t>
            </a:r>
          </a:p>
        </p:txBody>
      </p:sp>
      <p:sp>
        <p:nvSpPr>
          <p:cNvPr id="261" name="矩形 260">
            <a:extLst>
              <a:ext uri="{FF2B5EF4-FFF2-40B4-BE49-F238E27FC236}">
                <a16:creationId xmlns:a16="http://schemas.microsoft.com/office/drawing/2014/main" id="{EC55ECFF-1DB2-40EA-85C3-59780AA24F0E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9185439" y="4724568"/>
            <a:ext cx="1167235" cy="1162196"/>
          </a:xfrm>
          <a:prstGeom prst="rect">
            <a:avLst/>
          </a:prstGeom>
          <a:noFill/>
          <a:ln w="12700" cap="flat" cmpd="sng" algn="ctr">
            <a:solidFill>
              <a:srgbClr val="6F88B2"/>
            </a:solidFill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20000"/>
                    <a:lumOff val="80000"/>
                  </a:schemeClr>
                </a:solidFill>
              </a14:hiddenFill>
            </a:ext>
          </a:extLst>
        </p:spPr>
        <p:txBody>
          <a:bodyPr rtlCol="0" anchor="ctr"/>
          <a:lstStyle/>
          <a:p>
            <a:pPr algn="ctr" defTabSz="321503">
              <a:defRPr/>
            </a:pPr>
            <a:endParaRPr lang="zh-CN" altLang="en-US" sz="600" b="1" kern="0" dirty="0">
              <a:solidFill>
                <a:srgbClr val="002060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62" name="文本框 261">
            <a:extLst>
              <a:ext uri="{FF2B5EF4-FFF2-40B4-BE49-F238E27FC236}">
                <a16:creationId xmlns:a16="http://schemas.microsoft.com/office/drawing/2014/main" id="{CBAD452B-F42C-4F82-A7F5-8658D68E0FDF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9250680" y="4745565"/>
            <a:ext cx="989941" cy="246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相关文档</a:t>
            </a:r>
          </a:p>
        </p:txBody>
      </p:sp>
      <p:sp>
        <p:nvSpPr>
          <p:cNvPr id="263" name="箭头: 下 22">
            <a:extLst>
              <a:ext uri="{FF2B5EF4-FFF2-40B4-BE49-F238E27FC236}">
                <a16:creationId xmlns:a16="http://schemas.microsoft.com/office/drawing/2014/main" id="{43E0E949-4275-4433-9BAB-3269A31D96A7}"/>
              </a:ext>
            </a:extLst>
          </p:cNvPr>
          <p:cNvSpPr/>
          <p:nvPr/>
        </p:nvSpPr>
        <p:spPr>
          <a:xfrm rot="12005959">
            <a:off x="7599341" y="4290919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 dirty="0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264" name="箭头: 下 22">
            <a:extLst>
              <a:ext uri="{FF2B5EF4-FFF2-40B4-BE49-F238E27FC236}">
                <a16:creationId xmlns:a16="http://schemas.microsoft.com/office/drawing/2014/main" id="{EA4B1C17-AC99-428C-87A4-B4D04B794A30}"/>
              </a:ext>
            </a:extLst>
          </p:cNvPr>
          <p:cNvSpPr/>
          <p:nvPr/>
        </p:nvSpPr>
        <p:spPr>
          <a:xfrm rot="8345737">
            <a:off x="8991048" y="4288557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 dirty="0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</p:spTree>
    <p:extLst>
      <p:ext uri="{BB962C8B-B14F-4D97-AF65-F5344CB8AC3E}">
        <p14:creationId xmlns:p14="http://schemas.microsoft.com/office/powerpoint/2010/main" val="1497069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标题 1">
            <a:extLst>
              <a:ext uri="{FF2B5EF4-FFF2-40B4-BE49-F238E27FC236}">
                <a16:creationId xmlns:a16="http://schemas.microsoft.com/office/drawing/2014/main" id="{9B670515-D7B4-4FB2-93FD-556AABE181FF}"/>
              </a:ext>
            </a:extLst>
          </p:cNvPr>
          <p:cNvSpPr txBox="1">
            <a:spLocks/>
          </p:cNvSpPr>
          <p:nvPr/>
        </p:nvSpPr>
        <p:spPr bwMode="auto">
          <a:xfrm>
            <a:off x="569659" y="387509"/>
            <a:ext cx="10553304" cy="408561"/>
          </a:xfrm>
          <a:prstGeom prst="rect">
            <a:avLst/>
          </a:prstGeom>
          <a:ln w="3175">
            <a:miter lim="400000"/>
          </a:ln>
        </p:spPr>
        <p:txBody>
          <a:bodyPr lIns="7868" tIns="7868" rIns="7868" bIns="7868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defTabSz="1141955">
              <a:lnSpc>
                <a:spcPct val="90000"/>
              </a:lnSpc>
              <a:defRPr sz="3000" b="1" spc="150">
                <a:solidFill>
                  <a:srgbClr val="FFFFFF"/>
                </a:solidFill>
              </a:defRPr>
            </a:lvl1pPr>
            <a:lvl2pPr marL="593662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597"/>
            </a:lvl2pPr>
            <a:lvl3pPr marL="1187323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337"/>
            </a:lvl3pPr>
            <a:lvl4pPr marL="1780986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4pPr>
            <a:lvl5pPr marL="2374648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5pPr>
            <a:lvl6pPr marL="2968309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6pPr>
            <a:lvl7pPr marL="3561971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7pPr>
            <a:lvl8pPr marL="4155634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8pPr>
            <a:lvl9pPr marL="4749295"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78"/>
            </a:lvl9pPr>
          </a:lstStyle>
          <a:p>
            <a:r>
              <a:rPr lang="zh-CN" altLang="en-US" sz="2835" dirty="0">
                <a:solidFill>
                  <a:schemeClr val="bg1">
                    <a:lumMod val="95000"/>
                    <a:lumOff val="5000"/>
                  </a:schemeClr>
                </a:solidFill>
                <a:sym typeface="HarmonyHeiTi"/>
              </a:rPr>
              <a:t>混合交互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140A045-3C3C-40A9-87E7-56A6C260B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062" y="2741102"/>
            <a:ext cx="5909896" cy="2381088"/>
          </a:xfrm>
          <a:prstGeom prst="rect">
            <a:avLst/>
          </a:prstGeom>
        </p:spPr>
      </p:pic>
      <p:sp>
        <p:nvSpPr>
          <p:cNvPr id="46" name="副标题 2">
            <a:extLst>
              <a:ext uri="{FF2B5EF4-FFF2-40B4-BE49-F238E27FC236}">
                <a16:creationId xmlns:a16="http://schemas.microsoft.com/office/drawing/2014/main" id="{05BC2BBB-6065-42D9-97F8-61E750A1C6B8}"/>
              </a:ext>
            </a:extLst>
          </p:cNvPr>
          <p:cNvSpPr txBox="1">
            <a:spLocks/>
          </p:cNvSpPr>
          <p:nvPr/>
        </p:nvSpPr>
        <p:spPr>
          <a:xfrm>
            <a:off x="0" y="832218"/>
            <a:ext cx="6010534" cy="6813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758" b="1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+mn-lt"/>
                <a:ea typeface="Source Han Sans CN" charset="-122"/>
              </a:rPr>
              <a:t>           </a:t>
            </a:r>
            <a:r>
              <a:rPr lang="zh-CN" altLang="en-US" sz="1758" b="1" dirty="0">
                <a:gradFill flip="none" rotWithShape="1">
                  <a:gsLst>
                    <a:gs pos="0">
                      <a:srgbClr val="F8AE59"/>
                    </a:gs>
                    <a:gs pos="100000">
                      <a:srgbClr val="F69550"/>
                    </a:gs>
                  </a:gsLst>
                  <a:lin ang="3600000" scaled="0"/>
                </a:gradFill>
                <a:latin typeface="+mn-lt"/>
                <a:ea typeface="Source Han Sans CN" charset="-122"/>
              </a:rPr>
              <a:t>交互升级</a:t>
            </a:r>
            <a:endParaRPr lang="en-US" altLang="zh-CN" sz="1758" b="1" dirty="0">
              <a:gradFill flip="none" rotWithShape="1">
                <a:gsLst>
                  <a:gs pos="0">
                    <a:srgbClr val="F8AE59"/>
                  </a:gs>
                  <a:gs pos="100000">
                    <a:srgbClr val="F69550"/>
                  </a:gs>
                </a:gsLst>
                <a:lin ang="3600000" scaled="0"/>
              </a:gradFill>
              <a:latin typeface="+mn-lt"/>
              <a:ea typeface="Source Han Sans CN" charset="-122"/>
            </a:endParaRPr>
          </a:p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针对使用运维助手查询信息场景（如查询</a:t>
            </a:r>
            <a:r>
              <a:rPr lang="en-US" altLang="zh-CN" sz="1418" b="1" spc="142" dirty="0" err="1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cve</a:t>
            </a:r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信息），大模型受上下文长度限制的影响，运维助手对大批量数据的展示容易发生数据遗失，这也是当前业界大模型存在的难题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  <a:p>
            <a:pPr lvl="1"/>
            <a:r>
              <a:rPr lang="zh-CN" altLang="en-US" sz="1418" b="1" spc="142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通过交互升级，从单一的文字交互转换成图文混合交互，查询的数据在页面进行详细展示，运维助手对数据进行总结分析，进一步提高交互体验</a:t>
            </a:r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  <a:p>
            <a:pPr lvl="1"/>
            <a:endParaRPr lang="en-US" altLang="zh-CN" sz="1418" b="1" spc="142" dirty="0">
              <a:solidFill>
                <a:schemeClr val="bg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5" name="Rectangle 27">
            <a:extLst>
              <a:ext uri="{FF2B5EF4-FFF2-40B4-BE49-F238E27FC236}">
                <a16:creationId xmlns:a16="http://schemas.microsoft.com/office/drawing/2014/main" id="{24F331E1-1EF8-45FD-8924-85318587C7EB}"/>
              </a:ext>
            </a:extLst>
          </p:cNvPr>
          <p:cNvSpPr/>
          <p:nvPr/>
        </p:nvSpPr>
        <p:spPr>
          <a:xfrm>
            <a:off x="7798102" y="3819453"/>
            <a:ext cx="3779520" cy="1346714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/>
            <a:endParaRPr lang="zh-CN" altLang="en-US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3A98CBC-38C0-408F-854E-196B1A1676D3}"/>
              </a:ext>
            </a:extLst>
          </p:cNvPr>
          <p:cNvSpPr/>
          <p:nvPr/>
        </p:nvSpPr>
        <p:spPr>
          <a:xfrm>
            <a:off x="7925923" y="2268153"/>
            <a:ext cx="2411857" cy="269631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86411" tIns="43205" rIns="86411" bIns="43205" numCol="1" spcCol="0" rtlCol="0" fromWordArt="0" anchor="ctr" anchorCtr="0" forceAA="0" compatLnSpc="1">
            <a:noAutofit/>
          </a:bodyPr>
          <a:lstStyle/>
          <a:p>
            <a:pPr defTabSz="864200">
              <a:defRPr/>
            </a:pPr>
            <a:endParaRPr lang="zh-CN" altLang="en-US" sz="1200" b="1" spc="170" dirty="0">
              <a:solidFill>
                <a:schemeClr val="bg1"/>
              </a:solidFill>
              <a:sym typeface="HarmonyHeiTi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A445172-1BD6-4B6C-AB05-114C6F854A63}"/>
              </a:ext>
            </a:extLst>
          </p:cNvPr>
          <p:cNvSpPr/>
          <p:nvPr/>
        </p:nvSpPr>
        <p:spPr>
          <a:xfrm>
            <a:off x="8159586" y="2726622"/>
            <a:ext cx="2758281" cy="48392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智能运维助手</a:t>
            </a:r>
            <a:endParaRPr lang="en-US" altLang="zh-CN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  <a:p>
            <a:pPr algn="ctr"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（</a:t>
            </a:r>
            <a:r>
              <a:rPr lang="en-US" altLang="zh-CN" sz="1134" dirty="0" err="1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Powerby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 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openEuler Copilot System</a:t>
            </a: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）</a:t>
            </a:r>
          </a:p>
        </p:txBody>
      </p:sp>
      <p:sp>
        <p:nvSpPr>
          <p:cNvPr id="17" name="箭头: 下 46">
            <a:extLst>
              <a:ext uri="{FF2B5EF4-FFF2-40B4-BE49-F238E27FC236}">
                <a16:creationId xmlns:a16="http://schemas.microsoft.com/office/drawing/2014/main" id="{D70E14D2-A24D-4D4C-8F3F-30A405A811BE}"/>
              </a:ext>
            </a:extLst>
          </p:cNvPr>
          <p:cNvSpPr/>
          <p:nvPr/>
        </p:nvSpPr>
        <p:spPr>
          <a:xfrm flipV="1">
            <a:off x="9814947" y="3302397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1D69530-221D-459A-9D24-D94DA46F05E5}"/>
              </a:ext>
            </a:extLst>
          </p:cNvPr>
          <p:cNvSpPr txBox="1"/>
          <p:nvPr/>
        </p:nvSpPr>
        <p:spPr>
          <a:xfrm>
            <a:off x="8090504" y="3315216"/>
            <a:ext cx="1078268" cy="28482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defTabSz="1199181">
              <a:lnSpc>
                <a:spcPct val="150000"/>
              </a:lnSpc>
            </a:pP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接口调用参数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1CD1DD0-71E0-4FC2-8062-2EFB36910CEB}"/>
              </a:ext>
            </a:extLst>
          </p:cNvPr>
          <p:cNvSpPr txBox="1"/>
          <p:nvPr/>
        </p:nvSpPr>
        <p:spPr>
          <a:xfrm>
            <a:off x="9919294" y="3346104"/>
            <a:ext cx="1078268" cy="28482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defTabSz="1199181">
              <a:lnSpc>
                <a:spcPct val="150000"/>
              </a:lnSpc>
            </a:pP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接口执行出参数</a:t>
            </a:r>
            <a:endParaRPr lang="en-US" altLang="zh-CN" sz="945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</p:txBody>
      </p:sp>
      <p:sp>
        <p:nvSpPr>
          <p:cNvPr id="20" name="箭头: 下 22">
            <a:extLst>
              <a:ext uri="{FF2B5EF4-FFF2-40B4-BE49-F238E27FC236}">
                <a16:creationId xmlns:a16="http://schemas.microsoft.com/office/drawing/2014/main" id="{2A54BF27-E9DA-4B98-89A3-39D8A6FCCBBE}"/>
              </a:ext>
            </a:extLst>
          </p:cNvPr>
          <p:cNvSpPr/>
          <p:nvPr/>
        </p:nvSpPr>
        <p:spPr>
          <a:xfrm>
            <a:off x="9099585" y="2242249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 dirty="0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21" name="箭头: 下 23">
            <a:extLst>
              <a:ext uri="{FF2B5EF4-FFF2-40B4-BE49-F238E27FC236}">
                <a16:creationId xmlns:a16="http://schemas.microsoft.com/office/drawing/2014/main" id="{730C42C6-C8DE-4BD7-BF87-30E55EABF293}"/>
              </a:ext>
            </a:extLst>
          </p:cNvPr>
          <p:cNvSpPr/>
          <p:nvPr/>
        </p:nvSpPr>
        <p:spPr>
          <a:xfrm flipV="1">
            <a:off x="9814947" y="2218179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458F39E2-F2F5-460A-806E-815AC1F1A288}"/>
              </a:ext>
            </a:extLst>
          </p:cNvPr>
          <p:cNvSpPr/>
          <p:nvPr/>
        </p:nvSpPr>
        <p:spPr>
          <a:xfrm>
            <a:off x="8462788" y="1693085"/>
            <a:ext cx="2143060" cy="48392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200">
              <a:defRPr/>
            </a:pPr>
            <a:r>
              <a:rPr lang="en-US" altLang="zh-CN" sz="1134" dirty="0" err="1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aops</a:t>
            </a:r>
            <a:r>
              <a:rPr lang="en-US" altLang="zh-CN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 web</a:t>
            </a: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页面</a:t>
            </a:r>
            <a:endParaRPr lang="en-US" altLang="zh-CN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  <a:p>
            <a:pPr algn="ctr" defTabSz="864200">
              <a:defRPr/>
            </a:pPr>
            <a:r>
              <a:rPr lang="en-US" altLang="zh-CN" sz="10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aops</a:t>
            </a:r>
            <a:r>
              <a:rPr lang="en-US" altLang="zh-CN" sz="1000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-Hermes</a:t>
            </a:r>
            <a:endParaRPr lang="zh-CN" altLang="en-US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</p:txBody>
      </p:sp>
      <p:sp>
        <p:nvSpPr>
          <p:cNvPr id="33" name="箭头: 下 22">
            <a:extLst>
              <a:ext uri="{FF2B5EF4-FFF2-40B4-BE49-F238E27FC236}">
                <a16:creationId xmlns:a16="http://schemas.microsoft.com/office/drawing/2014/main" id="{4D3047CA-FAAC-4186-B336-313FC4DB07EC}"/>
              </a:ext>
            </a:extLst>
          </p:cNvPr>
          <p:cNvSpPr/>
          <p:nvPr/>
        </p:nvSpPr>
        <p:spPr>
          <a:xfrm>
            <a:off x="9099585" y="3308570"/>
            <a:ext cx="204101" cy="372235"/>
          </a:xfrm>
          <a:prstGeom prst="downArrow">
            <a:avLst/>
          </a:prstGeom>
          <a:solidFill>
            <a:srgbClr val="666666">
              <a:lumMod val="40000"/>
              <a:lumOff val="60000"/>
            </a:srgb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defTabSz="864200">
              <a:defRPr/>
            </a:pPr>
            <a:endParaRPr lang="zh-CN" altLang="en-US" sz="1701" dirty="0">
              <a:solidFill>
                <a:schemeClr val="bg1">
                  <a:lumMod val="95000"/>
                  <a:lumOff val="5000"/>
                </a:schemeClr>
              </a:solidFill>
              <a:latin typeface="Calibri"/>
              <a:ea typeface="等线" panose="02010600030101010101" pitchFamily="2" charset="-122"/>
              <a:sym typeface="HarmonyHeiTi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8F0B1CD-FE7A-498B-8FB8-0D85E5085A78}"/>
              </a:ext>
            </a:extLst>
          </p:cNvPr>
          <p:cNvSpPr txBox="1"/>
          <p:nvPr/>
        </p:nvSpPr>
        <p:spPr>
          <a:xfrm>
            <a:off x="10066714" y="2238201"/>
            <a:ext cx="1712796" cy="28482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defTabSz="1199181">
              <a:lnSpc>
                <a:spcPct val="150000"/>
              </a:lnSpc>
            </a:pP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反馈</a:t>
            </a: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&amp;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数据</a:t>
            </a:r>
            <a:r>
              <a:rPr lang="en-US" altLang="zh-CN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&amp;</a:t>
            </a: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执行任务标识</a:t>
            </a:r>
            <a:endParaRPr lang="en-US" altLang="zh-CN" sz="945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5C8B30F2-EBD7-478C-AC1D-0D81A6EF0D1D}"/>
              </a:ext>
            </a:extLst>
          </p:cNvPr>
          <p:cNvSpPr txBox="1"/>
          <p:nvPr/>
        </p:nvSpPr>
        <p:spPr>
          <a:xfrm>
            <a:off x="8350420" y="2207949"/>
            <a:ext cx="1078268" cy="284822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defTabSz="1199181">
              <a:lnSpc>
                <a:spcPct val="150000"/>
              </a:lnSpc>
            </a:pPr>
            <a:r>
              <a:rPr lang="zh-CN" altLang="en-US" sz="945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交互语句</a:t>
            </a:r>
            <a:endParaRPr lang="en-US" altLang="zh-CN" sz="945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</p:txBody>
      </p:sp>
      <p:sp>
        <p:nvSpPr>
          <p:cNvPr id="149" name="圆角矩形 344">
            <a:extLst>
              <a:ext uri="{FF2B5EF4-FFF2-40B4-BE49-F238E27FC236}">
                <a16:creationId xmlns:a16="http://schemas.microsoft.com/office/drawing/2014/main" id="{A7DBE4CC-6775-488F-84F8-6C529994F49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7925924" y="3979558"/>
            <a:ext cx="3489442" cy="220910"/>
          </a:xfrm>
          <a:prstGeom prst="roundRect">
            <a:avLst>
              <a:gd name="adj" fmla="val 0"/>
            </a:avLst>
          </a:prstGeom>
          <a:solidFill>
            <a:srgbClr val="F69550"/>
          </a:solidFill>
          <a:ln>
            <a:solidFill>
              <a:srgbClr val="6F88B2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5921" tIns="2961" rIns="5921" bIns="2961" numCol="1" spcCol="0" rtlCol="0" fromWordArt="0" anchor="ctr" anchorCtr="0" forceAA="0" compatLnSpc="1">
            <a:noAutofit/>
          </a:bodyPr>
          <a:lstStyle/>
          <a:p>
            <a:pPr algn="ctr" defTabSz="321280" hangingPunct="0"/>
            <a:r>
              <a:rPr lang="en-US" altLang="zh-CN" sz="1100" b="1" kern="0" dirty="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A-Ops</a:t>
            </a:r>
            <a:r>
              <a:rPr lang="zh-CN" altLang="en-US" sz="1100" b="1" kern="0" dirty="0">
                <a:solidFill>
                  <a:schemeClr val="bg1"/>
                </a:solidFill>
                <a:latin typeface="微软雅黑" charset="-122"/>
                <a:ea typeface="微软雅黑" charset="-122"/>
                <a:sym typeface="+mn-ea"/>
              </a:rPr>
              <a:t>功能服务</a:t>
            </a:r>
          </a:p>
        </p:txBody>
      </p:sp>
      <p:sp>
        <p:nvSpPr>
          <p:cNvPr id="151" name="矩形 150">
            <a:extLst>
              <a:ext uri="{FF2B5EF4-FFF2-40B4-BE49-F238E27FC236}">
                <a16:creationId xmlns:a16="http://schemas.microsoft.com/office/drawing/2014/main" id="{4895D6EF-F714-4BBC-9799-A5E98192AD14}"/>
              </a:ext>
            </a:extLst>
          </p:cNvPr>
          <p:cNvSpPr/>
          <p:nvPr/>
        </p:nvSpPr>
        <p:spPr>
          <a:xfrm>
            <a:off x="7937768" y="4485557"/>
            <a:ext cx="1050039" cy="48392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漏洞管理</a:t>
            </a:r>
            <a:endParaRPr lang="en-US" altLang="zh-CN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  <a:p>
            <a:pPr algn="ctr" defTabSz="864200">
              <a:defRPr/>
            </a:pPr>
            <a:r>
              <a:rPr lang="en-US" altLang="zh-CN" sz="10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aops-apollo</a:t>
            </a:r>
            <a:endParaRPr lang="en-US" altLang="zh-CN" sz="1000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</p:txBody>
      </p:sp>
      <p:sp>
        <p:nvSpPr>
          <p:cNvPr id="153" name="矩形 152">
            <a:extLst>
              <a:ext uri="{FF2B5EF4-FFF2-40B4-BE49-F238E27FC236}">
                <a16:creationId xmlns:a16="http://schemas.microsoft.com/office/drawing/2014/main" id="{17C18FAC-345C-4D78-A76A-6B5A6FAB7750}"/>
              </a:ext>
            </a:extLst>
          </p:cNvPr>
          <p:cNvSpPr/>
          <p:nvPr/>
        </p:nvSpPr>
        <p:spPr>
          <a:xfrm>
            <a:off x="9140207" y="4485557"/>
            <a:ext cx="1050039" cy="48392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配置溯源</a:t>
            </a:r>
            <a:endParaRPr lang="en-US" altLang="zh-CN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  <a:p>
            <a:pPr algn="ctr" defTabSz="864200">
              <a:defRPr/>
            </a:pPr>
            <a:r>
              <a:rPr lang="en-US" altLang="zh-CN" sz="1000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gala-ragdoll</a:t>
            </a:r>
          </a:p>
        </p:txBody>
      </p:sp>
      <p:sp>
        <p:nvSpPr>
          <p:cNvPr id="154" name="矩形 153">
            <a:extLst>
              <a:ext uri="{FF2B5EF4-FFF2-40B4-BE49-F238E27FC236}">
                <a16:creationId xmlns:a16="http://schemas.microsoft.com/office/drawing/2014/main" id="{357E9E94-8278-4B9A-B1EC-204983356E89}"/>
              </a:ext>
            </a:extLst>
          </p:cNvPr>
          <p:cNvSpPr/>
          <p:nvPr/>
        </p:nvSpPr>
        <p:spPr>
          <a:xfrm>
            <a:off x="10342646" y="4477235"/>
            <a:ext cx="1050039" cy="483923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2700" cap="flat" cmpd="sng" algn="ctr">
            <a:solidFill>
              <a:schemeClr val="bg1">
                <a:lumMod val="8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864200">
              <a:defRPr/>
            </a:pPr>
            <a:r>
              <a:rPr lang="zh-CN" altLang="en-US" sz="1134" dirty="0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主机服务</a:t>
            </a:r>
            <a:endParaRPr lang="en-US" altLang="zh-CN" sz="1134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  <a:p>
            <a:pPr algn="ctr" defTabSz="864200">
              <a:defRPr/>
            </a:pPr>
            <a:r>
              <a:rPr lang="en-US" altLang="zh-CN" sz="10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armonyHeiTi"/>
              </a:rPr>
              <a:t>aops-zeus</a:t>
            </a:r>
            <a:endParaRPr lang="en-US" altLang="zh-CN" sz="1000" dirty="0">
              <a:solidFill>
                <a:schemeClr val="bg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armonyHeiTi"/>
            </a:endParaRPr>
          </a:p>
        </p:txBody>
      </p:sp>
    </p:spTree>
    <p:extLst>
      <p:ext uri="{BB962C8B-B14F-4D97-AF65-F5344CB8AC3E}">
        <p14:creationId xmlns:p14="http://schemas.microsoft.com/office/powerpoint/2010/main" val="12953116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标题 1">
            <a:extLst>
              <a:ext uri="{FF2B5EF4-FFF2-40B4-BE49-F238E27FC236}">
                <a16:creationId xmlns:a16="http://schemas.microsoft.com/office/drawing/2014/main" id="{1F425F24-2191-4ABA-B018-3EADF1378951}"/>
              </a:ext>
            </a:extLst>
          </p:cNvPr>
          <p:cNvSpPr txBox="1">
            <a:spLocks/>
          </p:cNvSpPr>
          <p:nvPr/>
        </p:nvSpPr>
        <p:spPr>
          <a:xfrm>
            <a:off x="365051" y="161278"/>
            <a:ext cx="9144000" cy="66043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i="0" kern="120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j-cs"/>
              </a:defRPr>
            </a:lvl1pPr>
          </a:lstStyle>
          <a:p>
            <a:pPr defTabSz="1141955">
              <a:lnSpc>
                <a:spcPct val="90000"/>
              </a:lnSpc>
            </a:pPr>
            <a:r>
              <a:rPr lang="en-US" altLang="zh-CN" sz="2835" spc="150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CVE</a:t>
            </a:r>
            <a:r>
              <a:rPr lang="zh-CN" altLang="en-US" sz="2835" spc="150" dirty="0">
                <a:solidFill>
                  <a:schemeClr val="bg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rPr>
              <a:t>修复操作示例</a:t>
            </a:r>
          </a:p>
        </p:txBody>
      </p:sp>
      <p:pic>
        <p:nvPicPr>
          <p:cNvPr id="2" name="aops-demo视频">
            <a:hlinkClick r:id="" action="ppaction://media"/>
            <a:extLst>
              <a:ext uri="{FF2B5EF4-FFF2-40B4-BE49-F238E27FC236}">
                <a16:creationId xmlns:a16="http://schemas.microsoft.com/office/drawing/2014/main" id="{EB5FE3F9-A944-41AC-9C0F-14858BF647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9471" y="821715"/>
            <a:ext cx="9949071" cy="559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99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7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7332D-1CF4-D2E0-BC1E-C6285E74EE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THANKS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95547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10675</TotalTime>
  <Words>866</Words>
  <Application>Microsoft Office PowerPoint</Application>
  <PresentationFormat>宽屏</PresentationFormat>
  <Paragraphs>256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FZLanTingHeiS-B-GB</vt:lpstr>
      <vt:lpstr>FZLanTingHeiS-R-GB</vt:lpstr>
      <vt:lpstr>HarmonyHeiTi</vt:lpstr>
      <vt:lpstr>Source Han Sans CN</vt:lpstr>
      <vt:lpstr>Source Han Sans CN Bold Bold</vt:lpstr>
      <vt:lpstr>Source Han Sans CN Regular</vt:lpstr>
      <vt:lpstr>等线</vt:lpstr>
      <vt:lpstr>Microsoft YaHei</vt:lpstr>
      <vt:lpstr>Microsoft YaHei</vt:lpstr>
      <vt:lpstr>Arial</vt:lpstr>
      <vt:lpstr>Calibri</vt:lpstr>
      <vt:lpstr>Wingdings</vt:lpstr>
      <vt:lpstr>Office 主题​​</vt:lpstr>
      <vt:lpstr>A-Ops 3.0 AI智能运维平台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luxuexian</cp:lastModifiedBy>
  <cp:revision>160</cp:revision>
  <dcterms:created xsi:type="dcterms:W3CDTF">2023-10-13T08:11:36Z</dcterms:created>
  <dcterms:modified xsi:type="dcterms:W3CDTF">2024-11-15T16:27:37Z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(3)Pl5FK/vAeNN36ZzOCAIVQo46D+KzoFvIv85UQYAJsBEe9qjmI9vsLY6o6l7UTs7SRDQITG7a
k8XRMF05l+J2k+CgX9BGn8gUGDrMJLgCFylJ1yAyGimJHpOOTgAo4UT38GKFvvbYqRVQnWHC
BoAVhFQg1yhQGv23reE01p8lMl68cRAUggzOiVActFv6QGSu2L7zkducMZ82FDM+Je2Ssvh2
PEVoUXP0+UQnOJOsKq</vt:lpwstr>
  </property>
  <property fmtid="{D5CDD505-2E9C-101B-9397-08002B2CF9AE}" pid="3" name="_2015_ms_pID_7253431">
    <vt:lpwstr>vR1kowiHlwIeFY3y2zZB6mfnbPt74b8oAxFnOpsnz8l1zpWDL9hcEC
Vgk+RuZRZdCcIPt0t3rIpF8XEEdwUMBqLlT4ufAwa0F8IBPIrfPBqqMur3fV2ZkzW4t5FLoc
K4yE7H3SA/u8hsQI+IKOTEKQ7pB+xKawKLHdF7Ur3UjXMnoDgKGtXXk+ogRDGPjtZoByclFP
T4W69NZho5r9bOj2OiqRqA5TXmkuUnpKBelI</vt:lpwstr>
  </property>
  <property fmtid="{D5CDD505-2E9C-101B-9397-08002B2CF9AE}" pid="4" name="_2015_ms_pID_7253432">
    <vt:lpwstr>yw==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1731681597</vt:lpwstr>
  </property>
</Properties>
</file>

<file path=docProps/thumbnail.jpeg>
</file>